
<file path=[Content_Types].xml><?xml version="1.0" encoding="utf-8"?>
<Types xmlns="http://schemas.openxmlformats.org/package/2006/content-types">
  <Default Extension="emf" ContentType="image/x-emf"/>
  <Default Extension="jpeg" ContentType="image/jpeg"/>
  <Default Extension="jp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4"/>
  </p:notesMasterIdLst>
  <p:handoutMasterIdLst>
    <p:handoutMasterId r:id="rId55"/>
  </p:handoutMasterIdLst>
  <p:sldIdLst>
    <p:sldId id="303" r:id="rId2"/>
    <p:sldId id="583" r:id="rId3"/>
    <p:sldId id="580" r:id="rId4"/>
    <p:sldId id="371" r:id="rId5"/>
    <p:sldId id="376" r:id="rId6"/>
    <p:sldId id="582" r:id="rId7"/>
    <p:sldId id="584" r:id="rId8"/>
    <p:sldId id="440" r:id="rId9"/>
    <p:sldId id="256" r:id="rId10"/>
    <p:sldId id="265" r:id="rId11"/>
    <p:sldId id="378" r:id="rId12"/>
    <p:sldId id="421" r:id="rId13"/>
    <p:sldId id="423" r:id="rId14"/>
    <p:sldId id="266" r:id="rId15"/>
    <p:sldId id="362" r:id="rId16"/>
    <p:sldId id="340" r:id="rId17"/>
    <p:sldId id="386" r:id="rId18"/>
    <p:sldId id="281" r:id="rId19"/>
    <p:sldId id="426" r:id="rId20"/>
    <p:sldId id="295" r:id="rId21"/>
    <p:sldId id="384" r:id="rId22"/>
    <p:sldId id="297" r:id="rId23"/>
    <p:sldId id="387" r:id="rId24"/>
    <p:sldId id="285" r:id="rId25"/>
    <p:sldId id="590" r:id="rId26"/>
    <p:sldId id="586" r:id="rId27"/>
    <p:sldId id="587" r:id="rId28"/>
    <p:sldId id="588" r:id="rId29"/>
    <p:sldId id="430" r:id="rId30"/>
    <p:sldId id="372" r:id="rId31"/>
    <p:sldId id="363" r:id="rId32"/>
    <p:sldId id="336" r:id="rId33"/>
    <p:sldId id="324" r:id="rId34"/>
    <p:sldId id="331" r:id="rId35"/>
    <p:sldId id="591" r:id="rId36"/>
    <p:sldId id="412" r:id="rId37"/>
    <p:sldId id="428" r:id="rId38"/>
    <p:sldId id="429" r:id="rId39"/>
    <p:sldId id="593" r:id="rId40"/>
    <p:sldId id="434" r:id="rId41"/>
    <p:sldId id="269" r:id="rId42"/>
    <p:sldId id="270" r:id="rId43"/>
    <p:sldId id="291" r:id="rId44"/>
    <p:sldId id="417" r:id="rId45"/>
    <p:sldId id="413" r:id="rId46"/>
    <p:sldId id="328" r:id="rId47"/>
    <p:sldId id="406" r:id="rId48"/>
    <p:sldId id="592" r:id="rId49"/>
    <p:sldId id="304" r:id="rId50"/>
    <p:sldId id="407" r:id="rId51"/>
    <p:sldId id="321" r:id="rId52"/>
    <p:sldId id="581" r:id="rId53"/>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BBB59"/>
    <a:srgbClr val="FF2600"/>
    <a:srgbClr val="FF2F92"/>
    <a:srgbClr val="AB7942"/>
    <a:srgbClr val="FFD579"/>
    <a:srgbClr val="7A81FF"/>
    <a:srgbClr val="D883FF"/>
    <a:srgbClr val="FF85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574"/>
    <p:restoredTop sz="89658"/>
  </p:normalViewPr>
  <p:slideViewPr>
    <p:cSldViewPr snapToGrid="0" snapToObjects="1">
      <p:cViewPr varScale="1">
        <p:scale>
          <a:sx n="113" d="100"/>
          <a:sy n="113" d="100"/>
        </p:scale>
        <p:origin x="1368" y="184"/>
      </p:cViewPr>
      <p:guideLst>
        <p:guide orient="horz" pos="2160"/>
        <p:guide pos="3840"/>
      </p:guideLst>
    </p:cSldViewPr>
  </p:slideViewPr>
  <p:notesTextViewPr>
    <p:cViewPr>
      <p:scale>
        <a:sx n="135" d="100"/>
        <a:sy n="135" d="100"/>
      </p:scale>
      <p:origin x="0" y="0"/>
    </p:cViewPr>
  </p:notesTextViewPr>
  <p:sorterViewPr>
    <p:cViewPr>
      <p:scale>
        <a:sx n="80" d="100"/>
        <a:sy n="80" d="100"/>
      </p:scale>
      <p:origin x="0" y="0"/>
    </p:cViewPr>
  </p:sorterViewPr>
  <p:notesViewPr>
    <p:cSldViewPr snapToGrid="0" snapToObjects="1">
      <p:cViewPr varScale="1">
        <p:scale>
          <a:sx n="99" d="100"/>
          <a:sy n="99" d="100"/>
        </p:scale>
        <p:origin x="3160"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88389790-147C-7748-A8A1-65FAC8A20F72}" type="datetimeFigureOut">
              <a:rPr lang="en-US" smtClean="0"/>
              <a:t>6/27/25</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31187C3C-3B4A-A94C-9469-5678414FBFB8}" type="slidenum">
              <a:rPr lang="en-US" smtClean="0"/>
              <a:t>‹#›</a:t>
            </a:fld>
            <a:endParaRPr lang="en-US"/>
          </a:p>
        </p:txBody>
      </p:sp>
    </p:spTree>
    <p:extLst>
      <p:ext uri="{BB962C8B-B14F-4D97-AF65-F5344CB8AC3E}">
        <p14:creationId xmlns:p14="http://schemas.microsoft.com/office/powerpoint/2010/main" val="820989692"/>
      </p:ext>
    </p:extLst>
  </p:cSld>
  <p:clrMap bg1="lt1" tx1="dk1" bg2="lt2" tx2="dk2" accent1="accent1" accent2="accent2" accent3="accent3" accent4="accent4" accent5="accent5" accent6="accent6" hlink="hlink" folHlink="folHlink"/>
</p:handoutMaster>
</file>

<file path=ppt/media/image1.jpeg>
</file>

<file path=ppt/media/image10.tiff>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tiff>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48CB77B6-7185-9642-B594-FCD5D893C7A0}" type="datetimeFigureOut">
              <a:rPr lang="en-US" smtClean="0"/>
              <a:t>6/27/25</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0A193586-FEB5-7C43-8F44-7EFAE4EECA28}" type="slidenum">
              <a:rPr lang="en-US" smtClean="0"/>
              <a:t>‹#›</a:t>
            </a:fld>
            <a:endParaRPr lang="en-US"/>
          </a:p>
        </p:txBody>
      </p:sp>
    </p:spTree>
    <p:extLst>
      <p:ext uri="{BB962C8B-B14F-4D97-AF65-F5344CB8AC3E}">
        <p14:creationId xmlns:p14="http://schemas.microsoft.com/office/powerpoint/2010/main" val="281107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sym typeface="Wingdings" pitchFamily="2" charset="2"/>
            </a:endParaRPr>
          </a:p>
        </p:txBody>
      </p:sp>
      <p:sp>
        <p:nvSpPr>
          <p:cNvPr id="4" name="Slide Number Placeholder 3"/>
          <p:cNvSpPr>
            <a:spLocks noGrp="1"/>
          </p:cNvSpPr>
          <p:nvPr>
            <p:ph type="sldNum" sz="quarter" idx="10"/>
          </p:nvPr>
        </p:nvSpPr>
        <p:spPr/>
        <p:txBody>
          <a:bodyPr/>
          <a:lstStyle/>
          <a:p>
            <a:fld id="{DD65BEC1-91A9-F040-80A2-A1EC33E8D6DB}"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4429181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baseline="0" dirty="0"/>
              <a:t>Rather a typical workflow involves making one tweak to the data at a time, going through a sequence of steps, each one carried out by one function to get you to the final tidy dataset.</a:t>
            </a:r>
            <a:endParaRPr lang="en-US" dirty="0"/>
          </a:p>
        </p:txBody>
      </p:sp>
    </p:spTree>
    <p:extLst>
      <p:ext uri="{BB962C8B-B14F-4D97-AF65-F5344CB8AC3E}">
        <p14:creationId xmlns:p14="http://schemas.microsoft.com/office/powerpoint/2010/main" val="31411074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2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One of the major advantages of using dplyr functions in your data analysis</a:t>
            </a:r>
            <a:r>
              <a:rPr lang="en-US" baseline="0" dirty="0"/>
              <a:t> </a:t>
            </a:r>
            <a:r>
              <a:rPr lang="en-US" dirty="0"/>
              <a:t>is that dplyr functions all use a common syntax, which makes them easier to learn. </a:t>
            </a:r>
          </a:p>
          <a:p>
            <a:pPr marL="0" indent="0">
              <a:buNone/>
            </a:pPr>
            <a:endParaRPr lang="en-US" dirty="0"/>
          </a:p>
          <a:p>
            <a:pPr marL="0" indent="0">
              <a:buNone/>
            </a:pPr>
            <a:r>
              <a:rPr lang="en-US" dirty="0"/>
              <a:t>Each one will take a</a:t>
            </a:r>
            <a:r>
              <a:rPr lang="en-US" baseline="0" dirty="0"/>
              <a:t> data frame as the first argument, which will be followed by additional arguments that basically serve as instructions to the function on how to operate on the data frame. The output of dplyr functions is always another data frame. </a:t>
            </a:r>
          </a:p>
        </p:txBody>
      </p:sp>
      <p:sp>
        <p:nvSpPr>
          <p:cNvPr id="128" name="Google Shape;128;p2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5078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5487" indent="0">
              <a:buNone/>
            </a:pPr>
            <a:r>
              <a:rPr lang="en-US" dirty="0"/>
              <a:t>The first</a:t>
            </a:r>
            <a:r>
              <a:rPr lang="en-US" baseline="0" dirty="0"/>
              <a:t> set of functions we will explore will be ones whose primary goal is to extracting the data of interest from a large and often messy pile of data.</a:t>
            </a:r>
          </a:p>
          <a:p>
            <a:pPr marL="85487" indent="0">
              <a:buNone/>
            </a:pPr>
            <a:endParaRPr lang="en-US" baseline="0" dirty="0"/>
          </a:p>
          <a:p>
            <a:pPr marL="85487"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Reducing a dataset to a narrow subset of columns and rows is often the first step in an analysis.</a:t>
            </a:r>
          </a:p>
        </p:txBody>
      </p:sp>
    </p:spTree>
    <p:extLst>
      <p:ext uri="{BB962C8B-B14F-4D97-AF65-F5344CB8AC3E}">
        <p14:creationId xmlns:p14="http://schemas.microsoft.com/office/powerpoint/2010/main" val="30049691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1100" dirty="0">
                <a:solidFill>
                  <a:schemeClr val="dk1"/>
                </a:solidFill>
                <a:latin typeface="Calibri"/>
                <a:ea typeface="Calibri"/>
                <a:cs typeface="Calibri"/>
                <a:sym typeface="Calibri"/>
              </a:rPr>
              <a:t>Here you see the graphical framework for how filter works. You provide</a:t>
            </a:r>
            <a:r>
              <a:rPr lang="en-US" sz="1100" baseline="0" dirty="0">
                <a:solidFill>
                  <a:schemeClr val="dk1"/>
                </a:solidFill>
                <a:latin typeface="Calibri"/>
                <a:ea typeface="Calibri"/>
                <a:cs typeface="Calibri"/>
                <a:sym typeface="Calibri"/>
              </a:rPr>
              <a:t> the raw data as the input in the form of a data frame.</a:t>
            </a:r>
            <a:endParaRPr lang="en-US" sz="1100" dirty="0">
              <a:solidFill>
                <a:schemeClr val="dk1"/>
              </a:solidFill>
              <a:latin typeface="Calibri"/>
              <a:ea typeface="Calibri"/>
              <a:cs typeface="Calibri"/>
              <a:sym typeface="Calibri"/>
            </a:endParaRP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Filter will use logical</a:t>
            </a:r>
            <a:r>
              <a:rPr lang="en-US" sz="1100" baseline="0" dirty="0">
                <a:solidFill>
                  <a:schemeClr val="dk1"/>
                </a:solidFill>
                <a:latin typeface="Calibri"/>
                <a:ea typeface="Calibri"/>
                <a:cs typeface="Calibri"/>
                <a:sym typeface="Calibri"/>
              </a:rPr>
              <a:t> criteria that you provide in the function, to identify the rows </a:t>
            </a:r>
            <a:r>
              <a:rPr lang="en-US" sz="1100" dirty="0">
                <a:solidFill>
                  <a:schemeClr val="dk1"/>
                </a:solidFill>
                <a:latin typeface="Calibri"/>
                <a:ea typeface="Calibri"/>
                <a:cs typeface="Calibri"/>
                <a:sym typeface="Calibri"/>
              </a:rPr>
              <a:t>that are required </a:t>
            </a: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In the output, you will wind up with all the columns that you started with and just the rows defined in the filter function.</a:t>
            </a:r>
            <a:endParaRPr lang="en-US" sz="1100" dirty="0"/>
          </a:p>
          <a:p>
            <a:pPr marL="0" indent="0">
              <a:buNone/>
            </a:pP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557450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2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Recall that all dplyr functions hew to a common syntax and filter is no exception</a:t>
            </a:r>
            <a:r>
              <a:rPr lang="en-US" baseline="0" dirty="0"/>
              <a:t> </a:t>
            </a:r>
            <a:r>
              <a:rPr lang="en-US" baseline="0" dirty="0">
                <a:sym typeface="Wingdings" panose="05000000000000000000" pitchFamily="2" charset="2"/>
              </a:rPr>
              <a:t></a:t>
            </a:r>
            <a:endParaRPr dirty="0"/>
          </a:p>
        </p:txBody>
      </p:sp>
      <p:sp>
        <p:nvSpPr>
          <p:cNvPr id="128" name="Google Shape;128;p2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171434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In filter the first argument again is a data frame from which we will be extracting rows. </a:t>
            </a:r>
          </a:p>
          <a:p>
            <a:pPr marL="0" indent="0">
              <a:buNone/>
            </a:pPr>
            <a:r>
              <a:rPr lang="en-US" dirty="0"/>
              <a:t>Afterwards we can input one more logical tests. R then performs that logical test on each row of the dataset and returns all rows in which the logical test is TRUE. Rows for which the tests are TRUE are returned in the output as a data frame and the rest are removed.</a:t>
            </a:r>
          </a:p>
          <a:p>
            <a:pPr marL="0" indent="0">
              <a:buNone/>
            </a:pPr>
            <a:r>
              <a:rPr lang="en-US" dirty="0"/>
              <a:t>The key point here is that the logical tests are evaluated</a:t>
            </a:r>
            <a:r>
              <a:rPr lang="en-US" baseline="0" dirty="0"/>
              <a:t> row by row, one at a time, independently.</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25411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Let's</a:t>
            </a:r>
            <a:r>
              <a:rPr lang="en-US" baseline="0" dirty="0"/>
              <a:t> zoom in for a second on those logical tests.</a:t>
            </a:r>
          </a:p>
          <a:p>
            <a:pPr marL="0" indent="0">
              <a:buNone/>
            </a:pPr>
            <a:endParaRPr lang="en-US" baseline="0" dirty="0"/>
          </a:p>
          <a:p>
            <a:pPr marL="0" indent="0">
              <a:buNone/>
            </a:pPr>
            <a:r>
              <a:rPr lang="en-US" baseline="0" dirty="0"/>
              <a:t>Generally speaking they will take this form. </a:t>
            </a:r>
          </a:p>
          <a:p>
            <a:pPr marL="0" indent="0">
              <a:buNone/>
            </a:pPr>
            <a:endParaRPr lang="en-US" baseline="0" dirty="0"/>
          </a:p>
          <a:p>
            <a:pPr marL="0" indent="0">
              <a:buNone/>
            </a:pPr>
            <a:r>
              <a:rPr lang="en-US" baseline="0" dirty="0"/>
              <a:t>There will be some column that contains the data you want to filter on, like the clinic name, or the patient MRN.</a:t>
            </a:r>
          </a:p>
          <a:p>
            <a:pPr marL="0" indent="0">
              <a:buNone/>
            </a:pPr>
            <a:endParaRPr lang="en-US" baseline="0" dirty="0"/>
          </a:p>
          <a:p>
            <a:pPr marL="0" indent="0">
              <a:buNone/>
            </a:pPr>
            <a:r>
              <a:rPr lang="en-US" baseline="0" dirty="0"/>
              <a:t>Then there will be a logical test, what you see here is equals, you can also have greater than, less than etc.</a:t>
            </a:r>
          </a:p>
          <a:p>
            <a:pPr marL="0" indent="0">
              <a:buNone/>
            </a:pPr>
            <a:endParaRPr lang="en-US" baseline="0" dirty="0"/>
          </a:p>
          <a:p>
            <a:pPr marL="0" indent="0">
              <a:buNone/>
            </a:pPr>
            <a:r>
              <a:rPr lang="en-US" baseline="0" dirty="0"/>
              <a:t>And then you have the criteria. Equal to what? Greater than what number?</a:t>
            </a:r>
          </a:p>
          <a:p>
            <a:pPr marL="0" indent="0">
              <a:buNone/>
            </a:pPr>
            <a:endParaRPr lang="en-US" baseline="0" dirty="0"/>
          </a:p>
          <a:p>
            <a:pPr marL="0" indent="0">
              <a:buNone/>
            </a:pPr>
            <a:r>
              <a:rPr lang="en-US" baseline="0" dirty="0"/>
              <a:t>OK let's see some real examples </a:t>
            </a:r>
            <a:r>
              <a:rPr lang="en-US" baseline="0" dirty="0">
                <a:sym typeface="Wingdings" panose="05000000000000000000" pitchFamily="2" charset="2"/>
              </a:rPr>
              <a:t></a:t>
            </a:r>
            <a:endParaRPr lang="en-US"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37468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Here's an example.  We supply the </a:t>
            </a:r>
            <a:r>
              <a:rPr lang="en-US" dirty="0" err="1"/>
              <a:t>covid_testing</a:t>
            </a:r>
            <a:r>
              <a:rPr lang="en-US" dirty="0"/>
              <a:t> data frame as the first argument. Afterwards we provide one logical test; we ask filter() to return</a:t>
            </a:r>
            <a:r>
              <a:rPr lang="en-US" baseline="0" dirty="0"/>
              <a:t> rows in which the </a:t>
            </a:r>
            <a:r>
              <a:rPr lang="en-US" baseline="0" dirty="0" err="1"/>
              <a:t>mrn</a:t>
            </a:r>
            <a:r>
              <a:rPr lang="en-US" baseline="0" dirty="0"/>
              <a:t> is </a:t>
            </a:r>
            <a:r>
              <a:rPr lang="en-US" sz="1100" b="0" i="0" u="none" strike="noStrike" cap="none" dirty="0">
                <a:solidFill>
                  <a:srgbClr val="000000"/>
                </a:solidFill>
                <a:effectLst/>
                <a:latin typeface="Arial"/>
                <a:ea typeface="Arial"/>
                <a:cs typeface="Arial"/>
                <a:sym typeface="Arial"/>
              </a:rPr>
              <a:t>5000083</a:t>
            </a:r>
            <a:r>
              <a:rPr lang="en-US" baseline="0" dirty="0"/>
              <a:t>.</a:t>
            </a:r>
          </a:p>
          <a:p>
            <a:pPr marL="0" indent="0">
              <a:buNone/>
            </a:pPr>
            <a:r>
              <a:rPr lang="en-US" baseline="0" dirty="0"/>
              <a:t>Filter will go row by row, starting from the very first row and ask is the value in the </a:t>
            </a:r>
            <a:r>
              <a:rPr lang="en-US" baseline="0" dirty="0" err="1"/>
              <a:t>mrn</a:t>
            </a:r>
            <a:r>
              <a:rPr lang="en-US" baseline="0" dirty="0"/>
              <a:t> column equal to 500083 for that row, as you can see it's not – so it gets an imaginary value of false. </a:t>
            </a:r>
            <a:r>
              <a:rPr lang="en-US" baseline="0" dirty="0">
                <a:sym typeface="Wingdings" panose="05000000000000000000" pitchFamily="2" charset="2"/>
              </a:rPr>
              <a:t></a:t>
            </a:r>
          </a:p>
          <a:p>
            <a:pPr marL="0" indent="0">
              <a:buNone/>
            </a:pPr>
            <a:r>
              <a:rPr lang="en-US" baseline="0" dirty="0">
                <a:sym typeface="Wingdings" panose="05000000000000000000" pitchFamily="2" charset="2"/>
              </a:rPr>
              <a:t>It then goes to the second row, again checks to see if the </a:t>
            </a:r>
            <a:r>
              <a:rPr lang="en-US" baseline="0" dirty="0" err="1">
                <a:sym typeface="Wingdings" panose="05000000000000000000" pitchFamily="2" charset="2"/>
              </a:rPr>
              <a:t>mrn</a:t>
            </a:r>
            <a:r>
              <a:rPr lang="en-US" baseline="0" dirty="0">
                <a:sym typeface="Wingdings" panose="05000000000000000000" pitchFamily="2" charset="2"/>
              </a:rPr>
              <a:t> is a match, it's not so it also get's a false.</a:t>
            </a:r>
          </a:p>
          <a:p>
            <a:pPr marL="0" indent="0">
              <a:buNone/>
            </a:pPr>
            <a:r>
              <a:rPr lang="en-US" baseline="0" dirty="0">
                <a:sym typeface="Wingdings" panose="05000000000000000000" pitchFamily="2" charset="2"/>
              </a:rPr>
              <a:t>And so on for the third </a:t>
            </a:r>
          </a:p>
          <a:p>
            <a:pPr marL="0" indent="0">
              <a:buNone/>
            </a:pPr>
            <a:r>
              <a:rPr lang="en-US" baseline="0" dirty="0">
                <a:sym typeface="Wingdings" panose="05000000000000000000" pitchFamily="2" charset="2"/>
              </a:rPr>
              <a:t>But in the fourth you can see we do have a match – so that gets a TRUE. </a:t>
            </a:r>
          </a:p>
          <a:p>
            <a:pPr marL="0" indent="0">
              <a:buNone/>
            </a:pPr>
            <a:r>
              <a:rPr lang="en-US" baseline="0" dirty="0">
                <a:sym typeface="Wingdings" panose="05000000000000000000" pitchFamily="2" charset="2"/>
              </a:rPr>
              <a:t>So the output of this function is a data frame with the same number of columns but only the rows that resulted in a TRUE based on the criteria in the function</a:t>
            </a:r>
          </a:p>
          <a:p>
            <a:pPr marL="0" indent="0">
              <a:buNone/>
            </a:pPr>
            <a:endParaRPr lang="en-US" baseline="0" dirty="0">
              <a:sym typeface="Wingdings" panose="05000000000000000000" pitchFamily="2" charset="2"/>
            </a:endParaRPr>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305083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Clr>
                <a:schemeClr val="dk1"/>
              </a:buClr>
              <a:buNone/>
            </a:pPr>
            <a:r>
              <a:rPr lang="en-US" dirty="0"/>
              <a:t>Note that I used double equals inside of the logical test. Double equals means: compare the left hand to the right hand sides and if it’s the same, then return TRUE. The double equals is called the comparison operator. In contrast, a single equals sign sets a variable (the left side) to a value (usually on the right). It is a very common mistake to accidentally use a single equals inside of the filter function, which will result in an error.</a:t>
            </a:r>
          </a:p>
          <a:p>
            <a:pPr marL="0" indent="0">
              <a:buNone/>
            </a:pPr>
            <a:endParaRPr lang="en-US"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232210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defTabSz="492404">
              <a:buNone/>
              <a:defRPr/>
            </a:pPr>
            <a:r>
              <a:rPr lang="en-US" dirty="0"/>
              <a:t>Similarly we can ask filter to return just the rows that represent tests for a specific patient, like stark.</a:t>
            </a:r>
          </a:p>
          <a:p>
            <a:pPr marL="0" indent="0" defTabSz="492404">
              <a:buNone/>
              <a:defRPr/>
            </a:pPr>
            <a:r>
              <a:rPr lang="en-US" dirty="0"/>
              <a:t>In this case the first two rows result in TRUE and so are kept </a:t>
            </a:r>
          </a:p>
          <a:p>
            <a:pPr marL="0" indent="0" defTabSz="492404">
              <a:buNone/>
              <a:defRPr/>
            </a:pPr>
            <a:r>
              <a:rPr lang="en-US" dirty="0"/>
              <a:t> Note that when asking filter to return rows with specific text inside of it, we have to put that text in quotes and it's got to be an exact match, partial matches don't count.</a:t>
            </a:r>
          </a:p>
          <a:p>
            <a:pPr marL="0" indent="0">
              <a:buNone/>
            </a:pPr>
            <a:endParaRPr lang="en-US"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778602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second session we will learn some fundamentals of coding including using functions, creating objects, and importing data.</a:t>
            </a:r>
          </a:p>
          <a:p>
            <a:endParaRPr lang="en-US" dirty="0"/>
          </a:p>
          <a:p>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3</a:t>
            </a:fld>
            <a:endParaRPr lang="en-US"/>
          </a:p>
        </p:txBody>
      </p:sp>
    </p:spTree>
    <p:extLst>
      <p:ext uri="{BB962C8B-B14F-4D97-AF65-F5344CB8AC3E}">
        <p14:creationId xmlns:p14="http://schemas.microsoft.com/office/powerpoint/2010/main" val="37667481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So what we've seen is that the output of a filter() function is completely</a:t>
            </a:r>
            <a:r>
              <a:rPr lang="en-US" baseline="0" dirty="0"/>
              <a:t> dependent on the logical operators in this </a:t>
            </a:r>
            <a:r>
              <a:rPr lang="en-US" baseline="0"/>
              <a:t>green rectangle. </a:t>
            </a:r>
            <a:r>
              <a:rPr lang="en-US" baseline="0" dirty="0"/>
              <a:t>Rows in which the logical statement results in a TRUE are returned and those that are FALSE will not be returned. So the next question of course is how do you construct logical statements in R.</a:t>
            </a:r>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296251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27: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600" dirty="0">
                <a:solidFill>
                  <a:schemeClr val="dk1"/>
                </a:solidFill>
                <a:latin typeface="Calibri"/>
                <a:ea typeface="Calibri"/>
                <a:cs typeface="Calibri"/>
                <a:sym typeface="Calibri"/>
              </a:rPr>
              <a:t>R provides logical operators for</a:t>
            </a:r>
            <a:r>
              <a:rPr lang="en-US" sz="600" baseline="0" dirty="0">
                <a:solidFill>
                  <a:schemeClr val="dk1"/>
                </a:solidFill>
                <a:latin typeface="Calibri"/>
                <a:ea typeface="Calibri"/>
                <a:cs typeface="Calibri"/>
                <a:sym typeface="Calibri"/>
              </a:rPr>
              <a:t> every occasion. </a:t>
            </a:r>
            <a:r>
              <a:rPr lang="en-US" sz="600" dirty="0">
                <a:solidFill>
                  <a:schemeClr val="dk1"/>
                </a:solidFill>
                <a:latin typeface="Calibri"/>
                <a:ea typeface="Calibri"/>
                <a:cs typeface="Calibri"/>
                <a:sym typeface="Calibri"/>
              </a:rPr>
              <a:t>Here are just some of the important logical operators to know about. </a:t>
            </a:r>
          </a:p>
          <a:p>
            <a:pPr marL="0" indent="0">
              <a:lnSpc>
                <a:spcPct val="115000"/>
              </a:lnSpc>
              <a:buClr>
                <a:schemeClr val="dk1"/>
              </a:buClr>
              <a:buNone/>
            </a:pPr>
            <a:endParaRPr sz="600" dirty="0">
              <a:solidFill>
                <a:schemeClr val="dk1"/>
              </a:solidFill>
              <a:latin typeface="Calibri"/>
              <a:ea typeface="Calibri"/>
              <a:cs typeface="Calibri"/>
              <a:sym typeface="Calibri"/>
            </a:endParaRPr>
          </a:p>
          <a:p>
            <a:pPr marL="0" indent="0">
              <a:lnSpc>
                <a:spcPct val="115000"/>
              </a:lnSpc>
              <a:buClr>
                <a:schemeClr val="dk1"/>
              </a:buClr>
              <a:buNone/>
            </a:pPr>
            <a:r>
              <a:rPr lang="en-US" sz="600" dirty="0">
                <a:solidFill>
                  <a:schemeClr val="dk1"/>
                </a:solidFill>
                <a:latin typeface="Calibri"/>
                <a:ea typeface="Calibri"/>
                <a:cs typeface="Calibri"/>
                <a:sym typeface="Calibri"/>
              </a:rPr>
              <a:t>We’ve already seen the double equals. </a:t>
            </a:r>
            <a:r>
              <a:rPr lang="en-US" sz="600" dirty="0" err="1">
                <a:solidFill>
                  <a:schemeClr val="dk1"/>
                </a:solidFill>
                <a:latin typeface="Calibri"/>
                <a:ea typeface="Calibri"/>
                <a:cs typeface="Calibri"/>
                <a:sym typeface="Calibri"/>
              </a:rPr>
              <a:t>Theres</a:t>
            </a:r>
            <a:r>
              <a:rPr lang="en-US" sz="600" dirty="0">
                <a:solidFill>
                  <a:schemeClr val="dk1"/>
                </a:solidFill>
                <a:latin typeface="Calibri"/>
                <a:ea typeface="Calibri"/>
                <a:cs typeface="Calibri"/>
                <a:sym typeface="Calibri"/>
              </a:rPr>
              <a:t> also the less than or and greater than operators. These each also come as “or equal to” versions.</a:t>
            </a:r>
            <a:endParaRPr sz="600" dirty="0">
              <a:solidFill>
                <a:schemeClr val="dk1"/>
              </a:solidFill>
              <a:latin typeface="Calibri"/>
              <a:ea typeface="Calibri"/>
              <a:cs typeface="Calibri"/>
              <a:sym typeface="Calibri"/>
            </a:endParaRPr>
          </a:p>
          <a:p>
            <a:pPr marL="0" indent="0">
              <a:lnSpc>
                <a:spcPct val="115000"/>
              </a:lnSpc>
              <a:buClr>
                <a:schemeClr val="dk1"/>
              </a:buClr>
              <a:buNone/>
            </a:pPr>
            <a:r>
              <a:rPr lang="en-US" sz="600" dirty="0">
                <a:solidFill>
                  <a:schemeClr val="dk1"/>
                </a:solidFill>
                <a:latin typeface="Calibri"/>
                <a:ea typeface="Calibri"/>
                <a:cs typeface="Calibri"/>
                <a:sym typeface="Calibri"/>
              </a:rPr>
              <a:t>Use exclamation point-equals</a:t>
            </a:r>
            <a:r>
              <a:rPr lang="en-US" sz="600" baseline="0" dirty="0">
                <a:solidFill>
                  <a:schemeClr val="dk1"/>
                </a:solidFill>
                <a:latin typeface="Calibri"/>
                <a:ea typeface="Calibri"/>
                <a:cs typeface="Calibri"/>
                <a:sym typeface="Calibri"/>
              </a:rPr>
              <a:t> (</a:t>
            </a:r>
            <a:r>
              <a:rPr lang="en-US" sz="600" dirty="0">
                <a:solidFill>
                  <a:schemeClr val="dk1"/>
                </a:solidFill>
                <a:latin typeface="Calibri"/>
                <a:ea typeface="Calibri"/>
                <a:cs typeface="Calibri"/>
                <a:sym typeface="Calibri"/>
              </a:rPr>
              <a:t>!=) if you want to select rows in which a value is not equal to something else.</a:t>
            </a:r>
            <a:endParaRPr sz="600" dirty="0">
              <a:solidFill>
                <a:schemeClr val="dk1"/>
              </a:solidFill>
              <a:latin typeface="Calibri"/>
              <a:ea typeface="Calibri"/>
              <a:cs typeface="Calibri"/>
              <a:sym typeface="Calibri"/>
            </a:endParaRPr>
          </a:p>
          <a:p>
            <a:pPr marL="0" indent="0">
              <a:lnSpc>
                <a:spcPct val="115000"/>
              </a:lnSpc>
              <a:buClr>
                <a:schemeClr val="dk1"/>
              </a:buClr>
              <a:buNone/>
            </a:pPr>
            <a:r>
              <a:rPr lang="en-US" sz="600" dirty="0">
                <a:solidFill>
                  <a:schemeClr val="dk1"/>
                </a:solidFill>
                <a:latin typeface="Calibri"/>
                <a:ea typeface="Calibri"/>
                <a:cs typeface="Calibri"/>
                <a:sym typeface="Calibri"/>
              </a:rPr>
              <a:t>There</a:t>
            </a:r>
            <a:r>
              <a:rPr lang="en-US" sz="600" baseline="0" dirty="0">
                <a:solidFill>
                  <a:schemeClr val="dk1"/>
                </a:solidFill>
                <a:latin typeface="Calibri"/>
                <a:ea typeface="Calibri"/>
                <a:cs typeface="Calibri"/>
                <a:sym typeface="Calibri"/>
              </a:rPr>
              <a:t> are more here that we won't get into at the moment.</a:t>
            </a:r>
            <a:endParaRPr lang="en-US" sz="600" dirty="0">
              <a:solidFill>
                <a:schemeClr val="dk1"/>
              </a:solidFill>
              <a:latin typeface="Calibri"/>
              <a:ea typeface="Calibri"/>
              <a:cs typeface="Calibri"/>
              <a:sym typeface="Calibri"/>
            </a:endParaRPr>
          </a:p>
          <a:p>
            <a:pPr marL="0" indent="0">
              <a:buNone/>
            </a:pPr>
            <a:endParaRPr dirty="0"/>
          </a:p>
        </p:txBody>
      </p:sp>
      <p:sp>
        <p:nvSpPr>
          <p:cNvPr id="339" name="Google Shape;339;p27: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380119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defTabSz="492404">
              <a:buNone/>
              <a:defRPr/>
            </a:pPr>
            <a:r>
              <a:rPr lang="en-US" dirty="0"/>
              <a:t>Similarly we can ask filter to return just the rows that represent tests for a specific patient, like stark.</a:t>
            </a:r>
          </a:p>
          <a:p>
            <a:pPr marL="0" indent="0" defTabSz="492404">
              <a:buNone/>
              <a:defRPr/>
            </a:pPr>
            <a:r>
              <a:rPr lang="en-US" dirty="0"/>
              <a:t>In this case the first two rows result in TRUE and so are kept </a:t>
            </a:r>
          </a:p>
          <a:p>
            <a:pPr marL="0" indent="0" defTabSz="492404">
              <a:buNone/>
              <a:defRPr/>
            </a:pPr>
            <a:r>
              <a:rPr lang="en-US" dirty="0"/>
              <a:t> Note that when asking filter to return rows with specific text inside of it, we have to put that text in quotes and it's got to be an exact match, partial matches don't count.</a:t>
            </a:r>
          </a:p>
          <a:p>
            <a:pPr marL="0" indent="0">
              <a:buNone/>
            </a:pPr>
            <a:endParaRPr lang="en-US"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553710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529725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19: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Now filter() is only one of many functions that dplyr</a:t>
            </a:r>
            <a:r>
              <a:rPr lang="en-US" baseline="0" dirty="0"/>
              <a:t> provides to allow you to extract the rows you want from your data. For a more comprehensive sampling </a:t>
            </a:r>
            <a:r>
              <a:rPr lang="en-US" dirty="0"/>
              <a:t>see the Manipulate cases section on the dplyr </a:t>
            </a:r>
            <a:r>
              <a:rPr lang="en-US" dirty="0" err="1"/>
              <a:t>cheatsheet</a:t>
            </a:r>
            <a:r>
              <a:rPr lang="en-US" dirty="0"/>
              <a:t>.</a:t>
            </a:r>
            <a:endParaRPr dirty="0"/>
          </a:p>
        </p:txBody>
      </p:sp>
      <p:sp>
        <p:nvSpPr>
          <p:cNvPr id="265" name="Google Shape;265;p19: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859841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So now let's shift gears and discuss how we can derive new information from the raw data that we're provided</a:t>
            </a:r>
          </a:p>
        </p:txBody>
      </p:sp>
    </p:spTree>
    <p:extLst>
      <p:ext uri="{BB962C8B-B14F-4D97-AF65-F5344CB8AC3E}">
        <p14:creationId xmlns:p14="http://schemas.microsoft.com/office/powerpoint/2010/main" val="33239708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The</a:t>
            </a:r>
            <a:r>
              <a:rPr lang="en-US" baseline="0" dirty="0"/>
              <a:t> goal of mutate() is very simple. You’ll feed in your original data frame and it’s going to kick out the same data frame with one or more new columns tacked onto the end based on calculations that you specify.</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200745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The syntax is going to look similar to the functions we saw earlier but with a small change. As before,</a:t>
            </a:r>
            <a:r>
              <a:rPr lang="en-US" baseline="0" dirty="0"/>
              <a:t> the first argument is the original data frame, which gets piped into mutate. Then you specify the name of the new column you want to add, you use and equals sign to set it equal you a calculation. This calculation will be run on each row of your data frame and the result will populate each row of the new column.</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305033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Let’s look at an</a:t>
            </a:r>
            <a:r>
              <a:rPr lang="en-US" baseline="0" dirty="0"/>
              <a:t> example. Currently our turnaround times are coded in hours but maybe we want to know the turnaround time in minutes.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a:t>What we could do is create a new column, called for instance “</a:t>
            </a:r>
            <a:r>
              <a:rPr lang="en-US" baseline="0" dirty="0" err="1"/>
              <a:t>c_r_tat_mins</a:t>
            </a:r>
            <a:r>
              <a:rPr lang="en-US" baseline="0" dirty="0"/>
              <a:t> ” and set that equal to 60 times the </a:t>
            </a:r>
            <a:r>
              <a:rPr lang="en-US" baseline="0" dirty="0" err="1"/>
              <a:t>col_rec_tat</a:t>
            </a:r>
            <a:r>
              <a:rPr lang="en-US" baseline="0" dirty="0"/>
              <a:t> column.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a:t>In this situation mutate() would perform that calculation on each row and place the result in a new column at the right most part of our data frame.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60140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tons of functions that you can use in the context of a mutate function, beyond just mathematics there are functions for ranking for creating cumulative aggregates, and many more found in the dplyr cheat sheet.</a:t>
            </a:r>
          </a:p>
        </p:txBody>
      </p:sp>
    </p:spTree>
    <p:extLst>
      <p:ext uri="{BB962C8B-B14F-4D97-AF65-F5344CB8AC3E}">
        <p14:creationId xmlns:p14="http://schemas.microsoft.com/office/powerpoint/2010/main" val="11212320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This is the generalized data science pipeline</a:t>
            </a:r>
            <a:r>
              <a:rPr lang="en-US" baseline="0" dirty="0"/>
              <a:t> that was introduced to you yesterday. The functions we'll be learning about fit specifically in the "tidy" and "transform" portions of this workflow. </a:t>
            </a:r>
            <a:endParaRPr lang="en-US" dirty="0"/>
          </a:p>
        </p:txBody>
      </p:sp>
      <p:sp>
        <p:nvSpPr>
          <p:cNvPr id="4" name="Slide Number Placeholder 3"/>
          <p:cNvSpPr>
            <a:spLocks noGrp="1"/>
          </p:cNvSpPr>
          <p:nvPr>
            <p:ph type="sldNum" sz="quarter" idx="5"/>
          </p:nvPr>
        </p:nvSpPr>
        <p:spPr>
          <a:xfrm>
            <a:off x="1884638" y="5530057"/>
            <a:ext cx="1441783" cy="292119"/>
          </a:xfrm>
          <a:prstGeom prst="rect">
            <a:avLst/>
          </a:prstGeom>
        </p:spPr>
        <p:txBody>
          <a:bodyPr lIns="49240" tIns="24620" rIns="49240" bIns="24620"/>
          <a:lstStyle/>
          <a:p>
            <a:fld id="{0A193586-FEB5-7C43-8F44-7EFAE4EECA28}" type="slidenum">
              <a:rPr lang="en-US" smtClean="0"/>
              <a:t>4</a:t>
            </a:fld>
            <a:endParaRPr lang="en-US"/>
          </a:p>
        </p:txBody>
      </p:sp>
    </p:spTree>
    <p:extLst>
      <p:ext uri="{BB962C8B-B14F-4D97-AF65-F5344CB8AC3E}">
        <p14:creationId xmlns:p14="http://schemas.microsoft.com/office/powerpoint/2010/main" val="9748275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390505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06942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last part of this session, I want to show a few additional things you can do with </a:t>
            </a:r>
            <a:r>
              <a:rPr lang="en-US" dirty="0" err="1"/>
              <a:t>ggplot</a:t>
            </a:r>
            <a:r>
              <a:rPr lang="en-US" dirty="0"/>
              <a:t>, without going into much detail.</a:t>
            </a:r>
          </a:p>
        </p:txBody>
      </p:sp>
      <p:sp>
        <p:nvSpPr>
          <p:cNvPr id="4" name="Slide Number Placeholder 3"/>
          <p:cNvSpPr>
            <a:spLocks noGrp="1"/>
          </p:cNvSpPr>
          <p:nvPr>
            <p:ph type="sldNum" sz="quarter" idx="5"/>
          </p:nvPr>
        </p:nvSpPr>
        <p:spPr/>
        <p:txBody>
          <a:bodyPr/>
          <a:lstStyle/>
          <a:p>
            <a:fld id="{0A193586-FEB5-7C43-8F44-7EFAE4EECA28}" type="slidenum">
              <a:rPr lang="en-US" smtClean="0"/>
              <a:t>40</a:t>
            </a:fld>
            <a:endParaRPr lang="en-US"/>
          </a:p>
        </p:txBody>
      </p:sp>
    </p:spTree>
    <p:extLst>
      <p:ext uri="{BB962C8B-B14F-4D97-AF65-F5344CB8AC3E}">
        <p14:creationId xmlns:p14="http://schemas.microsoft.com/office/powerpoint/2010/main" val="303707009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1100" dirty="0">
                <a:solidFill>
                  <a:schemeClr val="dk1"/>
                </a:solidFill>
                <a:latin typeface="Calibri"/>
                <a:ea typeface="Calibri"/>
                <a:cs typeface="Calibri"/>
                <a:sym typeface="Calibri"/>
              </a:rPr>
              <a:t>Here you see the graphical framework for how select works. You provide</a:t>
            </a:r>
            <a:r>
              <a:rPr lang="en-US" sz="1100" baseline="0" dirty="0">
                <a:solidFill>
                  <a:schemeClr val="dk1"/>
                </a:solidFill>
                <a:latin typeface="Calibri"/>
                <a:ea typeface="Calibri"/>
                <a:cs typeface="Calibri"/>
                <a:sym typeface="Calibri"/>
              </a:rPr>
              <a:t> the raw data as the input in the form of a data frame.</a:t>
            </a:r>
            <a:endParaRPr lang="en-US" sz="1100" dirty="0">
              <a:solidFill>
                <a:schemeClr val="dk1"/>
              </a:solidFill>
              <a:latin typeface="Calibri"/>
              <a:ea typeface="Calibri"/>
              <a:cs typeface="Calibri"/>
              <a:sym typeface="Calibri"/>
            </a:endParaRP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It will extract the columns of your choosing and return these columns as a new data frame. </a:t>
            </a: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In the output, you will wind up with all the rows that you started with and just the columns defined in the select function.</a:t>
            </a:r>
            <a:endParaRPr sz="1100" dirty="0"/>
          </a:p>
        </p:txBody>
      </p:sp>
      <p:sp>
        <p:nvSpPr>
          <p:cNvPr id="165" name="Google Shape;165;p1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454097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600" dirty="0">
                <a:solidFill>
                  <a:schemeClr val="dk1"/>
                </a:solidFill>
                <a:latin typeface="Calibri"/>
                <a:ea typeface="Calibri"/>
                <a:cs typeface="Calibri"/>
                <a:sym typeface="Calibri"/>
              </a:rPr>
              <a:t>So let's take a look at the syntax. You can see here that select() conforms to the</a:t>
            </a:r>
            <a:r>
              <a:rPr lang="en-US" sz="600" baseline="0" dirty="0">
                <a:solidFill>
                  <a:schemeClr val="dk1"/>
                </a:solidFill>
                <a:latin typeface="Calibri"/>
                <a:ea typeface="Calibri"/>
                <a:cs typeface="Calibri"/>
                <a:sym typeface="Calibri"/>
              </a:rPr>
              <a:t> syntax of all dplyr functions.</a:t>
            </a:r>
            <a:endParaRPr lang="en-US" sz="600" dirty="0">
              <a:solidFill>
                <a:schemeClr val="dk1"/>
              </a:solidFill>
              <a:latin typeface="Calibri"/>
              <a:ea typeface="Calibri"/>
              <a:cs typeface="Calibri"/>
              <a:sym typeface="Calibri"/>
            </a:endParaRPr>
          </a:p>
          <a:p>
            <a:pPr marL="0" indent="0">
              <a:lnSpc>
                <a:spcPct val="115000"/>
              </a:lnSpc>
              <a:buClr>
                <a:schemeClr val="dk1"/>
              </a:buClr>
              <a:buNone/>
            </a:pPr>
            <a:endParaRPr lang="en-US" sz="600" dirty="0">
              <a:solidFill>
                <a:schemeClr val="dk1"/>
              </a:solidFill>
              <a:latin typeface="Calibri"/>
              <a:ea typeface="Calibri"/>
              <a:cs typeface="Calibri"/>
              <a:sym typeface="Calibri"/>
            </a:endParaRPr>
          </a:p>
          <a:p>
            <a:pPr marL="0" indent="0">
              <a:lnSpc>
                <a:spcPct val="115000"/>
              </a:lnSpc>
              <a:buClr>
                <a:schemeClr val="dk1"/>
              </a:buClr>
              <a:buNone/>
            </a:pPr>
            <a:r>
              <a:rPr lang="en-US" sz="600" dirty="0">
                <a:solidFill>
                  <a:schemeClr val="dk1"/>
                </a:solidFill>
                <a:latin typeface="Calibri"/>
                <a:ea typeface="Calibri"/>
                <a:cs typeface="Calibri"/>
                <a:sym typeface="Calibri"/>
              </a:rPr>
              <a:t>Select takes the starting data frame as its first argument. In this case it’s the "</a:t>
            </a:r>
            <a:r>
              <a:rPr lang="en-US" sz="600" dirty="0" err="1">
                <a:solidFill>
                  <a:schemeClr val="dk1"/>
                </a:solidFill>
                <a:latin typeface="Calibri"/>
                <a:ea typeface="Calibri"/>
                <a:cs typeface="Calibri"/>
                <a:sym typeface="Calibri"/>
              </a:rPr>
              <a:t>covid_testing</a:t>
            </a:r>
            <a:r>
              <a:rPr lang="en-US" sz="600" dirty="0">
                <a:solidFill>
                  <a:schemeClr val="dk1"/>
                </a:solidFill>
                <a:latin typeface="Calibri"/>
                <a:ea typeface="Calibri"/>
                <a:cs typeface="Calibri"/>
                <a:sym typeface="Calibri"/>
              </a:rPr>
              <a:t>" data frame.</a:t>
            </a:r>
          </a:p>
          <a:p>
            <a:pPr marL="0" indent="0">
              <a:lnSpc>
                <a:spcPct val="115000"/>
              </a:lnSpc>
              <a:buClr>
                <a:schemeClr val="dk1"/>
              </a:buClr>
              <a:buNone/>
            </a:pPr>
            <a:r>
              <a:rPr lang="en-US" sz="600" dirty="0">
                <a:solidFill>
                  <a:schemeClr val="dk1"/>
                </a:solidFill>
                <a:latin typeface="Calibri"/>
                <a:ea typeface="Calibri"/>
                <a:cs typeface="Calibri"/>
                <a:sym typeface="Calibri"/>
              </a:rPr>
              <a:t>After that it takes any number of additional arguments that specify the columns that you want to pick. </a:t>
            </a:r>
          </a:p>
          <a:p>
            <a:pPr marL="0" indent="0">
              <a:lnSpc>
                <a:spcPct val="115000"/>
              </a:lnSpc>
              <a:buClr>
                <a:schemeClr val="dk1"/>
              </a:buClr>
              <a:buNone/>
            </a:pPr>
            <a:r>
              <a:rPr lang="en-US" sz="600" dirty="0">
                <a:solidFill>
                  <a:schemeClr val="dk1"/>
                </a:solidFill>
                <a:latin typeface="Calibri"/>
                <a:ea typeface="Calibri"/>
                <a:cs typeface="Calibri"/>
                <a:sym typeface="Calibri"/>
              </a:rPr>
              <a:t>In it’s simplest form, those additional arguments will just be the names of the columns that you want to select. For example in this case we are indicating that we want to keep the </a:t>
            </a:r>
            <a:r>
              <a:rPr lang="en-US" sz="600" dirty="0" err="1">
                <a:solidFill>
                  <a:schemeClr val="dk1"/>
                </a:solidFill>
                <a:latin typeface="Calibri"/>
                <a:ea typeface="Calibri"/>
                <a:cs typeface="Calibri"/>
                <a:sym typeface="Calibri"/>
              </a:rPr>
              <a:t>mrn</a:t>
            </a:r>
            <a:r>
              <a:rPr lang="en-US" sz="600" dirty="0">
                <a:solidFill>
                  <a:schemeClr val="dk1"/>
                </a:solidFill>
                <a:latin typeface="Calibri"/>
                <a:ea typeface="Calibri"/>
                <a:cs typeface="Calibri"/>
                <a:sym typeface="Calibri"/>
              </a:rPr>
              <a:t> and </a:t>
            </a:r>
            <a:r>
              <a:rPr lang="en-US" sz="600" dirty="0" err="1">
                <a:solidFill>
                  <a:schemeClr val="dk1"/>
                </a:solidFill>
                <a:latin typeface="Calibri"/>
                <a:ea typeface="Calibri"/>
                <a:cs typeface="Calibri"/>
                <a:sym typeface="Calibri"/>
              </a:rPr>
              <a:t>last_name</a:t>
            </a:r>
            <a:r>
              <a:rPr lang="en-US" sz="600" dirty="0">
                <a:solidFill>
                  <a:schemeClr val="dk1"/>
                </a:solidFill>
                <a:latin typeface="Calibri"/>
                <a:ea typeface="Calibri"/>
                <a:cs typeface="Calibri"/>
                <a:sym typeface="Calibri"/>
              </a:rPr>
              <a:t> columns.</a:t>
            </a:r>
          </a:p>
          <a:p>
            <a:pPr marL="0" indent="0">
              <a:lnSpc>
                <a:spcPct val="115000"/>
              </a:lnSpc>
              <a:buClr>
                <a:schemeClr val="dk1"/>
              </a:buClr>
              <a:buNone/>
            </a:pPr>
            <a:r>
              <a:rPr lang="en-US" sz="600" dirty="0">
                <a:solidFill>
                  <a:schemeClr val="dk1"/>
                </a:solidFill>
                <a:latin typeface="Calibri"/>
                <a:ea typeface="Calibri"/>
                <a:cs typeface="Calibri"/>
                <a:sym typeface="Calibri"/>
              </a:rPr>
              <a:t> In very wide datasets, writing out the names of the columns you want just doesn’t scale so dplyr does have additional</a:t>
            </a:r>
            <a:r>
              <a:rPr lang="en-US" sz="600" baseline="0" dirty="0">
                <a:solidFill>
                  <a:schemeClr val="dk1"/>
                </a:solidFill>
                <a:latin typeface="Calibri"/>
                <a:ea typeface="Calibri"/>
                <a:cs typeface="Calibri"/>
                <a:sym typeface="Calibri"/>
              </a:rPr>
              <a:t> </a:t>
            </a:r>
            <a:r>
              <a:rPr lang="en-US" sz="600" dirty="0">
                <a:solidFill>
                  <a:schemeClr val="dk1"/>
                </a:solidFill>
                <a:latin typeface="Calibri"/>
                <a:ea typeface="Calibri"/>
                <a:cs typeface="Calibri"/>
                <a:sym typeface="Calibri"/>
              </a:rPr>
              <a:t>convenience functions that can help you succinctly identify the columns you want. We won't go over these together but they </a:t>
            </a:r>
            <a:r>
              <a:rPr lang="en-US" sz="600" baseline="0" dirty="0">
                <a:solidFill>
                  <a:schemeClr val="dk1"/>
                </a:solidFill>
                <a:latin typeface="Calibri"/>
                <a:ea typeface="Calibri"/>
                <a:cs typeface="Calibri"/>
                <a:sym typeface="Calibri"/>
              </a:rPr>
              <a:t>can be found in the data transformation cheat sheet in the appendix to your </a:t>
            </a:r>
            <a:r>
              <a:rPr lang="en-US" sz="600" baseline="0" dirty="0" err="1">
                <a:solidFill>
                  <a:schemeClr val="dk1"/>
                </a:solidFill>
                <a:latin typeface="Calibri"/>
                <a:ea typeface="Calibri"/>
                <a:cs typeface="Calibri"/>
                <a:sym typeface="Calibri"/>
              </a:rPr>
              <a:t>coursebook</a:t>
            </a:r>
            <a:r>
              <a:rPr lang="en-US" sz="600" baseline="0" dirty="0">
                <a:solidFill>
                  <a:schemeClr val="dk1"/>
                </a:solidFill>
                <a:latin typeface="Calibri"/>
                <a:ea typeface="Calibri"/>
                <a:cs typeface="Calibri"/>
                <a:sym typeface="Calibri"/>
              </a:rPr>
              <a:t>.</a:t>
            </a:r>
            <a:endParaRPr sz="600" dirty="0">
              <a:solidFill>
                <a:schemeClr val="dk1"/>
              </a:solidFill>
              <a:latin typeface="Calibri"/>
              <a:ea typeface="Calibri"/>
              <a:cs typeface="Calibri"/>
              <a:sym typeface="Calibri"/>
            </a:endParaRPr>
          </a:p>
          <a:p>
            <a:pPr marL="0" indent="0">
              <a:buNone/>
            </a:pPr>
            <a:endParaRPr dirty="0"/>
          </a:p>
        </p:txBody>
      </p:sp>
      <p:sp>
        <p:nvSpPr>
          <p:cNvPr id="178" name="Google Shape;178;p1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7815427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sz="600" dirty="0">
                <a:solidFill>
                  <a:schemeClr val="dk1"/>
                </a:solidFill>
                <a:latin typeface="Calibri"/>
                <a:ea typeface="Calibri"/>
                <a:cs typeface="Calibri"/>
                <a:sym typeface="Calibri"/>
              </a:rPr>
              <a:t>So for example, if you were to run the code</a:t>
            </a:r>
            <a:r>
              <a:rPr lang="en-US" sz="600" baseline="0" dirty="0">
                <a:solidFill>
                  <a:schemeClr val="dk1"/>
                </a:solidFill>
                <a:latin typeface="Calibri"/>
                <a:ea typeface="Calibri"/>
                <a:cs typeface="Calibri"/>
                <a:sym typeface="Calibri"/>
              </a:rPr>
              <a:t> you see here</a:t>
            </a:r>
            <a:r>
              <a:rPr lang="en-US" sz="600" dirty="0">
                <a:solidFill>
                  <a:schemeClr val="dk1"/>
                </a:solidFill>
                <a:latin typeface="Calibri"/>
                <a:ea typeface="Calibri"/>
                <a:cs typeface="Calibri"/>
                <a:sym typeface="Calibri"/>
              </a:rPr>
              <a:t>, the snippet of the </a:t>
            </a:r>
            <a:r>
              <a:rPr lang="en-US" sz="600" dirty="0" err="1">
                <a:solidFill>
                  <a:schemeClr val="dk1"/>
                </a:solidFill>
                <a:latin typeface="Calibri"/>
                <a:ea typeface="Calibri"/>
                <a:cs typeface="Calibri"/>
                <a:sym typeface="Calibri"/>
              </a:rPr>
              <a:t>covid_testing</a:t>
            </a:r>
            <a:r>
              <a:rPr lang="en-US" sz="600" dirty="0">
                <a:solidFill>
                  <a:schemeClr val="dk1"/>
                </a:solidFill>
                <a:latin typeface="Calibri"/>
                <a:ea typeface="Calibri"/>
                <a:cs typeface="Calibri"/>
                <a:sym typeface="Calibri"/>
              </a:rPr>
              <a:t> data frame on the left would be accepted as input and a subset of it, the </a:t>
            </a:r>
            <a:r>
              <a:rPr lang="en-US" sz="600" dirty="0" err="1">
                <a:solidFill>
                  <a:schemeClr val="dk1"/>
                </a:solidFill>
                <a:latin typeface="Calibri"/>
                <a:ea typeface="Calibri"/>
                <a:cs typeface="Calibri"/>
                <a:sym typeface="Calibri"/>
              </a:rPr>
              <a:t>mrn</a:t>
            </a:r>
            <a:r>
              <a:rPr lang="en-US" sz="600" dirty="0">
                <a:solidFill>
                  <a:schemeClr val="dk1"/>
                </a:solidFill>
                <a:latin typeface="Calibri"/>
                <a:ea typeface="Calibri"/>
                <a:cs typeface="Calibri"/>
                <a:sym typeface="Calibri"/>
              </a:rPr>
              <a:t> and the </a:t>
            </a:r>
            <a:r>
              <a:rPr lang="en-US" sz="600" dirty="0" err="1">
                <a:solidFill>
                  <a:schemeClr val="dk1"/>
                </a:solidFill>
                <a:latin typeface="Calibri"/>
                <a:ea typeface="Calibri"/>
                <a:cs typeface="Calibri"/>
                <a:sym typeface="Calibri"/>
              </a:rPr>
              <a:t>last_name</a:t>
            </a:r>
            <a:r>
              <a:rPr lang="en-US" sz="600" dirty="0">
                <a:solidFill>
                  <a:schemeClr val="dk1"/>
                </a:solidFill>
                <a:latin typeface="Calibri"/>
                <a:ea typeface="Calibri"/>
                <a:cs typeface="Calibri"/>
                <a:sym typeface="Calibri"/>
              </a:rPr>
              <a:t> would be returned as output </a:t>
            </a:r>
            <a:endParaRPr lang="en-US" sz="600" dirty="0"/>
          </a:p>
        </p:txBody>
      </p:sp>
      <p:sp>
        <p:nvSpPr>
          <p:cNvPr id="178" name="Google Shape;178;p1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3511411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sz="600" dirty="0">
                <a:solidFill>
                  <a:schemeClr val="dk1"/>
                </a:solidFill>
                <a:latin typeface="Calibri"/>
                <a:ea typeface="Calibri"/>
                <a:cs typeface="Calibri"/>
                <a:sym typeface="Calibri"/>
              </a:rPr>
              <a:t>Also by the way you if</a:t>
            </a:r>
            <a:r>
              <a:rPr lang="en-US" sz="600" baseline="0" dirty="0">
                <a:solidFill>
                  <a:schemeClr val="dk1"/>
                </a:solidFill>
                <a:latin typeface="Calibri"/>
                <a:ea typeface="Calibri"/>
                <a:cs typeface="Calibri"/>
                <a:sym typeface="Calibri"/>
              </a:rPr>
              <a:t> you put a little minus sign before the name of the column then select will actually EXCLUDE that column from the output.</a:t>
            </a:r>
          </a:p>
          <a:p>
            <a:pPr marL="0" indent="0">
              <a:buNone/>
            </a:pPr>
            <a:endParaRPr lang="en-US" sz="600" baseline="0" dirty="0">
              <a:solidFill>
                <a:schemeClr val="dk1"/>
              </a:solidFill>
              <a:latin typeface="Calibri"/>
              <a:cs typeface="Calibri"/>
              <a:sym typeface="Calibri"/>
            </a:endParaRPr>
          </a:p>
          <a:p>
            <a:pPr marL="0" indent="0">
              <a:buNone/>
            </a:pPr>
            <a:r>
              <a:rPr lang="en-US" sz="600" baseline="0" dirty="0">
                <a:solidFill>
                  <a:schemeClr val="dk1"/>
                </a:solidFill>
                <a:latin typeface="Calibri"/>
                <a:cs typeface="Calibri"/>
                <a:sym typeface="Calibri"/>
              </a:rPr>
              <a:t>So in this example we put a minus sign in front of column name </a:t>
            </a:r>
            <a:r>
              <a:rPr lang="en-US" sz="600" baseline="0" dirty="0" err="1">
                <a:solidFill>
                  <a:schemeClr val="dk1"/>
                </a:solidFill>
                <a:latin typeface="Calibri"/>
                <a:cs typeface="Calibri"/>
                <a:sym typeface="Calibri"/>
              </a:rPr>
              <a:t>mrn</a:t>
            </a:r>
            <a:r>
              <a:rPr lang="en-US" sz="600" baseline="0" dirty="0">
                <a:solidFill>
                  <a:schemeClr val="dk1"/>
                </a:solidFill>
                <a:latin typeface="Calibri"/>
                <a:cs typeface="Calibri"/>
                <a:sym typeface="Calibri"/>
              </a:rPr>
              <a:t> and </a:t>
            </a:r>
            <a:r>
              <a:rPr lang="en-US" sz="600" baseline="0" dirty="0" err="1">
                <a:solidFill>
                  <a:schemeClr val="dk1"/>
                </a:solidFill>
                <a:latin typeface="Calibri"/>
                <a:cs typeface="Calibri"/>
                <a:sym typeface="Calibri"/>
              </a:rPr>
              <a:t>last_name</a:t>
            </a:r>
            <a:r>
              <a:rPr lang="en-US" sz="600" baseline="0" dirty="0">
                <a:solidFill>
                  <a:schemeClr val="dk1"/>
                </a:solidFill>
                <a:latin typeface="Calibri"/>
                <a:cs typeface="Calibri"/>
                <a:sym typeface="Calibri"/>
              </a:rPr>
              <a:t>, and the snippet of </a:t>
            </a:r>
            <a:r>
              <a:rPr lang="en-US" sz="600" baseline="0" dirty="0" err="1">
                <a:solidFill>
                  <a:schemeClr val="dk1"/>
                </a:solidFill>
                <a:latin typeface="Calibri"/>
                <a:cs typeface="Calibri"/>
                <a:sym typeface="Calibri"/>
              </a:rPr>
              <a:t>covid_testing</a:t>
            </a:r>
            <a:r>
              <a:rPr lang="en-US" sz="600" baseline="0" dirty="0">
                <a:solidFill>
                  <a:schemeClr val="dk1"/>
                </a:solidFill>
                <a:latin typeface="Calibri"/>
                <a:cs typeface="Calibri"/>
                <a:sym typeface="Calibri"/>
              </a:rPr>
              <a:t> in the output only retains the </a:t>
            </a:r>
            <a:r>
              <a:rPr lang="en-US" sz="600" baseline="0" dirty="0" err="1">
                <a:solidFill>
                  <a:schemeClr val="dk1"/>
                </a:solidFill>
                <a:latin typeface="Calibri"/>
                <a:cs typeface="Calibri"/>
                <a:sym typeface="Calibri"/>
              </a:rPr>
              <a:t>first_name</a:t>
            </a:r>
            <a:r>
              <a:rPr lang="en-US" sz="600" baseline="0" dirty="0">
                <a:solidFill>
                  <a:schemeClr val="dk1"/>
                </a:solidFill>
                <a:latin typeface="Calibri"/>
                <a:cs typeface="Calibri"/>
                <a:sym typeface="Calibri"/>
              </a:rPr>
              <a:t> and gender columns </a:t>
            </a:r>
            <a:endParaRPr lang="en-US" sz="600" dirty="0"/>
          </a:p>
        </p:txBody>
      </p:sp>
      <p:sp>
        <p:nvSpPr>
          <p:cNvPr id="178" name="Google Shape;178;p1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14516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I mentioned earlier that select actually has a bunch of helper functions that are there if you want</a:t>
            </a:r>
            <a:r>
              <a:rPr lang="en-US" baseline="0" dirty="0"/>
              <a:t> to use a shortcut rather than writing out all the columns you want. So you can do term matching, you can select all columns between two columns, like the third through the tenth.</a:t>
            </a:r>
            <a:endParaRPr lang="en-US"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For a complete list, see the select() section on the dplyr </a:t>
            </a:r>
            <a:r>
              <a:rPr lang="en-US" dirty="0" err="1"/>
              <a:t>cheatsheet</a:t>
            </a:r>
            <a:r>
              <a:rPr lang="en-US" dirty="0"/>
              <a:t> in your appendix</a:t>
            </a:r>
          </a:p>
          <a:p>
            <a:endParaRPr lang="en-US" dirty="0"/>
          </a:p>
        </p:txBody>
      </p:sp>
    </p:spTree>
    <p:extLst>
      <p:ext uri="{BB962C8B-B14F-4D97-AF65-F5344CB8AC3E}">
        <p14:creationId xmlns:p14="http://schemas.microsoft.com/office/powerpoint/2010/main" val="156522268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6960133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Arrange doesn’t so much change your data as much as organize it</a:t>
            </a:r>
          </a:p>
          <a:p>
            <a:pPr marL="0" indent="0">
              <a:buNone/>
            </a:pPr>
            <a:r>
              <a:rPr lang="en-US" dirty="0"/>
              <a:t>Often when exploring your data you’ll be interested in ordering the rows according to values in</a:t>
            </a:r>
            <a:r>
              <a:rPr lang="en-US" baseline="0" dirty="0"/>
              <a:t> a specific column or columns. That’s what arrange() does. It let’s you focus on the most important parts of your data by rearranging and organizing it.</a:t>
            </a:r>
            <a:endParaRPr lang="en-US" dirty="0"/>
          </a:p>
          <a:p>
            <a:pPr marL="0" indent="0">
              <a:buNone/>
            </a:pPr>
            <a:endParaRPr lang="en-US" dirty="0"/>
          </a:p>
          <a:p>
            <a:pPr marL="0" indent="0">
              <a:buNone/>
            </a:pP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55619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So let's quickly review</a:t>
            </a:r>
            <a:r>
              <a:rPr lang="en-US" baseline="0" dirty="0"/>
              <a:t> what we mean by a tidy dataset. By definition it essentially describes a data set in which </a:t>
            </a:r>
          </a:p>
          <a:p>
            <a:pPr marL="0" indent="0">
              <a:buFont typeface="Arial" panose="020B0604020202020204" pitchFamily="34" charset="0"/>
              <a:buNone/>
            </a:pPr>
            <a:r>
              <a:rPr lang="en-US" baseline="0" dirty="0">
                <a:sym typeface="Wingdings" panose="05000000000000000000" pitchFamily="2" charset="2"/>
              </a:rPr>
              <a:t> </a:t>
            </a:r>
            <a:r>
              <a:rPr lang="en-US" baseline="0" dirty="0"/>
              <a:t>variables or features are recorded in columns</a:t>
            </a:r>
            <a:endParaRPr lang="en-US" baseline="0" dirty="0">
              <a:sym typeface="Wingdings" panose="05000000000000000000" pitchFamily="2" charset="2"/>
            </a:endParaRPr>
          </a:p>
          <a:p>
            <a:pPr marL="0" indent="0">
              <a:buFont typeface="Arial" panose="020B0604020202020204" pitchFamily="34" charset="0"/>
              <a:buNone/>
            </a:pPr>
            <a:r>
              <a:rPr lang="en-US" baseline="0" dirty="0">
                <a:sym typeface="Wingdings" panose="05000000000000000000" pitchFamily="2" charset="2"/>
              </a:rPr>
              <a:t> Each row represents a single observation </a:t>
            </a:r>
          </a:p>
          <a:p>
            <a:pPr marL="0" indent="0">
              <a:buFont typeface="Arial" panose="020B0604020202020204" pitchFamily="34" charset="0"/>
              <a:buNone/>
            </a:pPr>
            <a:r>
              <a:rPr lang="en-US" baseline="0" dirty="0">
                <a:sym typeface="Wingdings" panose="05000000000000000000" pitchFamily="2" charset="2"/>
              </a:rPr>
              <a:t> And finally each cell contains only one value.</a:t>
            </a:r>
          </a:p>
          <a:p>
            <a:pPr marL="0" indent="0">
              <a:buFont typeface="Arial" panose="020B0604020202020204" pitchFamily="34" charset="0"/>
              <a:buNone/>
            </a:pPr>
            <a:r>
              <a:rPr lang="en-US" dirty="0"/>
              <a:t>This</a:t>
            </a:r>
            <a:r>
              <a:rPr lang="en-US" baseline="0" dirty="0"/>
              <a:t> is admittedly somewhat abstract. The way that I think about it is that a tidy data set is one that is at the point where it is cleaned up and ready to be analyzed either using statistical analysis or through a visualization. </a:t>
            </a:r>
          </a:p>
          <a:p>
            <a:pPr marL="0" indent="0">
              <a:buFont typeface="Arial" panose="020B0604020202020204" pitchFamily="34" charset="0"/>
              <a:buNone/>
            </a:pPr>
            <a:r>
              <a:rPr lang="en-US" baseline="0" dirty="0"/>
              <a:t>The opposite is a messy data frame which is generally how data comes at us in the real world. Its basically in a form that makes it difficult or impossible to analyze without processing.</a:t>
            </a:r>
            <a:endParaRPr lang="en-US"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0A193586-FEB5-7C43-8F44-7EFAE4EECA28}" type="slidenum">
              <a:rPr lang="en-US" smtClean="0"/>
              <a:t>5</a:t>
            </a:fld>
            <a:endParaRPr lang="en-US"/>
          </a:p>
        </p:txBody>
      </p:sp>
    </p:spTree>
    <p:extLst>
      <p:ext uri="{BB962C8B-B14F-4D97-AF65-F5344CB8AC3E}">
        <p14:creationId xmlns:p14="http://schemas.microsoft.com/office/powerpoint/2010/main" val="125968781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baseline="0" dirty="0"/>
              <a:t>arrange conforms to the general syntax of dplyr function.  The data frame is your first argument. After that you can list one or more columns, each separated by a comma, to arrange the data frame by. </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8035575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baseline="0" dirty="0"/>
              <a:t>In this example we are arranging </a:t>
            </a:r>
            <a:r>
              <a:rPr lang="en-US" baseline="0" dirty="0" err="1"/>
              <a:t>covid_testing</a:t>
            </a:r>
            <a:r>
              <a:rPr lang="en-US" baseline="0" dirty="0"/>
              <a:t> data frame by the </a:t>
            </a:r>
            <a:r>
              <a:rPr lang="en-US" baseline="0" dirty="0" err="1"/>
              <a:t>first_name</a:t>
            </a:r>
            <a:r>
              <a:rPr lang="en-US" baseline="0" dirty="0"/>
              <a:t> in ascending alphabetical order</a:t>
            </a:r>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7273139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baseline="0" dirty="0"/>
              <a:t>By default arrange will order the rows from smallest to largest, from a to z, or from earliest date to latest depending on what type of data is in the column that we're arranging. We can reverse this by wrapping our column of interest in the desc() function.</a:t>
            </a:r>
          </a:p>
          <a:p>
            <a:pPr marL="0" indent="0">
              <a:buNone/>
            </a:pPr>
            <a:endParaRPr lang="en-US" baseline="0" dirty="0"/>
          </a:p>
          <a:p>
            <a:pPr marL="0" indent="0">
              <a:buNone/>
            </a:pPr>
            <a:r>
              <a:rPr lang="en-US" baseline="0" dirty="0"/>
              <a:t>So in this example our output is a data frame in ascending MRN order. </a:t>
            </a:r>
          </a:p>
          <a:p>
            <a:pPr marL="0" indent="0">
              <a:buNone/>
            </a:pPr>
            <a:endParaRPr lang="en-US" baseline="0"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1352626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So far we’ve covered functions whose primary job is to reshape your data</a:t>
            </a:r>
            <a:r>
              <a:rPr lang="en-US" baseline="0" dirty="0"/>
              <a:t> but don’t fundamentally tell you something about what’s inside of it. </a:t>
            </a: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9985819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second session we will learn some fundamentals of coding including using functions, creating objects, and importing data.</a:t>
            </a:r>
          </a:p>
          <a:p>
            <a:endParaRPr lang="en-US" dirty="0"/>
          </a:p>
          <a:p>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52</a:t>
            </a:fld>
            <a:endParaRPr lang="en-US"/>
          </a:p>
        </p:txBody>
      </p:sp>
    </p:spTree>
    <p:extLst>
      <p:ext uri="{BB962C8B-B14F-4D97-AF65-F5344CB8AC3E}">
        <p14:creationId xmlns:p14="http://schemas.microsoft.com/office/powerpoint/2010/main" val="25510239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8</a:t>
            </a:fld>
            <a:endParaRPr lang="en-US"/>
          </a:p>
        </p:txBody>
      </p:sp>
    </p:spTree>
    <p:extLst>
      <p:ext uri="{BB962C8B-B14F-4D97-AF65-F5344CB8AC3E}">
        <p14:creationId xmlns:p14="http://schemas.microsoft.com/office/powerpoint/2010/main" val="42744509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p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In</a:t>
            </a:r>
            <a:r>
              <a:rPr lang="en-US" baseline="0" dirty="0"/>
              <a:t> this session we'll be using functions that are part of the dplyr package. The dplyr package is a workhorse for data transformation and since its part of the </a:t>
            </a:r>
            <a:r>
              <a:rPr lang="en-US" baseline="0" dirty="0" err="1"/>
              <a:t>tidyverse</a:t>
            </a:r>
            <a:r>
              <a:rPr lang="en-US" baseline="0" dirty="0"/>
              <a:t> meta-package you just loaded it with the code chunk from the Your Turn.</a:t>
            </a:r>
            <a:endParaRPr lang="en-US" dirty="0"/>
          </a:p>
          <a:p>
            <a:pPr marL="0" indent="0">
              <a:buNone/>
            </a:pPr>
            <a:endParaRPr lang="en-US" dirty="0"/>
          </a:p>
          <a:p>
            <a:pPr marL="0" indent="0">
              <a:buNone/>
            </a:pPr>
            <a:endParaRPr dirty="0"/>
          </a:p>
        </p:txBody>
      </p:sp>
      <p:sp>
        <p:nvSpPr>
          <p:cNvPr id="44" name="Google Shape;44;p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36302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0: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600" dirty="0"/>
              <a:t>Now</a:t>
            </a:r>
            <a:r>
              <a:rPr lang="en-US" sz="600" baseline="0" dirty="0"/>
              <a:t> dplyr isn't just a haphazard collection of functions. It takes a holistic almost philosophical approach to the transformation of data and implements it in an organized lexicon or grammar for programmatically transforming data.</a:t>
            </a:r>
            <a:endParaRPr lang="en-US" sz="600" dirty="0"/>
          </a:p>
          <a:p>
            <a:pPr marL="0" indent="0">
              <a:buNone/>
            </a:pPr>
            <a:endParaRPr lang="en-US" sz="60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700" dirty="0"/>
              <a:t>What I mean when</a:t>
            </a:r>
            <a:r>
              <a:rPr lang="en-US" sz="700" baseline="0" dirty="0"/>
              <a:t> I say </a:t>
            </a:r>
            <a:r>
              <a:rPr lang="en-US" sz="700" dirty="0"/>
              <a:t>a grammar for transforming data really relates to 2 characteristics of the dplyr approach.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700" dirty="0"/>
              <a:t>#1</a:t>
            </a:r>
            <a:r>
              <a:rPr lang="en-US" sz="700" baseline="0" dirty="0"/>
              <a:t> </a:t>
            </a:r>
            <a:r>
              <a:rPr lang="en-US" sz="700" dirty="0"/>
              <a:t>In a similar way to how verbs operate on nouns, dplyr functions operate on data frames.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700" dirty="0"/>
              <a:t>#2</a:t>
            </a:r>
            <a:r>
              <a:rPr lang="en-US" sz="700" baseline="0" dirty="0"/>
              <a:t> </a:t>
            </a:r>
            <a:r>
              <a:rPr lang="en-US" sz="700" dirty="0"/>
              <a:t>Dplyr</a:t>
            </a:r>
            <a:r>
              <a:rPr lang="en-US" sz="700" baseline="0" dirty="0"/>
              <a:t> functions </a:t>
            </a:r>
            <a:r>
              <a:rPr lang="en-US" sz="700" dirty="0"/>
              <a:t>use a consistent syntax which</a:t>
            </a:r>
            <a:r>
              <a:rPr lang="en-US" sz="700" baseline="0" dirty="0"/>
              <a:t> minimizes cognitive load so once you understand the dplyr approach with one function, it's easier to learn new functions in dplyr.</a:t>
            </a:r>
            <a:endParaRPr lang="en-US" sz="700" dirty="0"/>
          </a:p>
          <a:p>
            <a:pPr marL="0" indent="0">
              <a:buNone/>
            </a:pPr>
            <a:endParaRPr lang="en-US" sz="600" dirty="0"/>
          </a:p>
          <a:p>
            <a:pPr marL="0" indent="0">
              <a:buNone/>
            </a:pPr>
            <a:endParaRPr lang="en-US" sz="600" dirty="0"/>
          </a:p>
        </p:txBody>
      </p:sp>
      <p:sp>
        <p:nvSpPr>
          <p:cNvPr id="120" name="Google Shape;120;p10: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138945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0: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800" baseline="0" dirty="0">
                <a:latin typeface="Calibri"/>
                <a:ea typeface="Calibri"/>
                <a:cs typeface="Calibri"/>
                <a:sym typeface="Calibri"/>
              </a:rPr>
              <a:t>This session is about getting to know these functions. Data wrangling can require a lot of different manipulations and dplyr has a wealth of functions to help you with this, but most data wrangling in my experience will involve one of these four actions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800" baseline="0" dirty="0">
              <a:latin typeface="Calibri"/>
              <a:ea typeface="Calibri"/>
              <a:cs typeface="Calibri"/>
              <a:sym typeface="Calibri"/>
            </a:endParaRPr>
          </a:p>
          <a:p>
            <a:pPr marL="0" indent="0">
              <a:buNone/>
            </a:pPr>
            <a:r>
              <a:rPr lang="en-US" sz="800" baseline="0" dirty="0">
                <a:latin typeface="Calibri"/>
                <a:cs typeface="Calibri"/>
                <a:sym typeface="Calibri"/>
              </a:rPr>
              <a:t>Starting with the raw data, </a:t>
            </a:r>
            <a:r>
              <a:rPr lang="en-US" sz="800" baseline="0" dirty="0" err="1">
                <a:latin typeface="Calibri"/>
                <a:cs typeface="Calibri"/>
                <a:sym typeface="Calibri"/>
              </a:rPr>
              <a:t>youll</a:t>
            </a:r>
            <a:r>
              <a:rPr lang="en-US" sz="800" baseline="0" dirty="0">
                <a:latin typeface="Calibri"/>
                <a:cs typeface="Calibri"/>
                <a:sym typeface="Calibri"/>
              </a:rPr>
              <a:t> need to choose the columns you want, define and extract the rows of interest, you will likely need to derive new calculated columns and finally often we have to aggregate data with a summary.</a:t>
            </a:r>
          </a:p>
          <a:p>
            <a:pPr marL="0" indent="0">
              <a:buNone/>
            </a:pPr>
            <a:r>
              <a:rPr lang="en-US" sz="800" baseline="0" dirty="0">
                <a:latin typeface="Calibri"/>
                <a:cs typeface="Calibri"/>
                <a:sym typeface="Wingdings" panose="05000000000000000000" pitchFamily="2" charset="2"/>
              </a:rPr>
              <a:t></a:t>
            </a:r>
          </a:p>
          <a:p>
            <a:pPr marL="0" indent="0">
              <a:buNone/>
            </a:pPr>
            <a:r>
              <a:rPr lang="en-US" sz="800" baseline="0" dirty="0">
                <a:latin typeface="Calibri"/>
                <a:cs typeface="Calibri"/>
                <a:sym typeface="Wingdings" panose="05000000000000000000" pitchFamily="2" charset="2"/>
              </a:rPr>
              <a:t>Dplyr implements four functions that handle each of these actions, Select, Filter, Mutate, and Summarize. In this session we'll be discussing the first 3, and the last one will be covered in the next one.</a:t>
            </a:r>
            <a:endParaRPr lang="en-US" sz="600" dirty="0"/>
          </a:p>
        </p:txBody>
      </p:sp>
      <p:sp>
        <p:nvSpPr>
          <p:cNvPr id="120" name="Google Shape;120;p10: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365633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Another feature of the dplyr approach to data manipulation</a:t>
            </a:r>
            <a:r>
              <a:rPr lang="en-US" baseline="0" dirty="0"/>
              <a:t> is that each function in the package is tuned to do one thing, meaning to change the data in one way. </a:t>
            </a:r>
          </a:p>
          <a:p>
            <a:pPr marL="158750" indent="0">
              <a:buNone/>
            </a:pPr>
            <a:r>
              <a:rPr lang="en-US" baseline="0" dirty="0"/>
              <a:t>What this means is that if you have several changes you need to make to the dataset - you won't be applying one function to get it to the end result as you see on this slide.</a:t>
            </a:r>
          </a:p>
        </p:txBody>
      </p:sp>
    </p:spTree>
    <p:extLst>
      <p:ext uri="{BB962C8B-B14F-4D97-AF65-F5344CB8AC3E}">
        <p14:creationId xmlns:p14="http://schemas.microsoft.com/office/powerpoint/2010/main" val="9060252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50D20D1-FB23-684F-9AB5-129D6BD98B56}" type="datetimeFigureOut">
              <a:rPr lang="en-US" smtClean="0">
                <a:solidFill>
                  <a:prstClr val="black">
                    <a:lumMod val="95000"/>
                    <a:lumOff val="5000"/>
                  </a:prstClr>
                </a:solidFill>
              </a:rPr>
              <a:pPr/>
              <a:t>6/27/25</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6/27/25</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6/27/25</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6/27/25</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93292768"/>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6/27/25</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6/27/25</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6/27/25</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r>
              <a:rPr lang="en-US">
                <a:solidFill>
                  <a:prstClr val="black">
                    <a:lumMod val="95000"/>
                    <a:lumOff val="5000"/>
                  </a:prstClr>
                </a:solidFill>
              </a:rPr>
              <a:t>
              </a:t>
            </a:r>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6/27/25</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6/27/25</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2341061" y="614555"/>
            <a:ext cx="7509878" cy="777536"/>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sz="5000" b="0" i="0">
                <a:solidFill>
                  <a:srgbClr val="005493"/>
                </a:solidFill>
                <a:latin typeface="+mj-lt"/>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5" name="Google Shape;25;p4"/>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sldNum" idx="12"/>
          </p:nvPr>
        </p:nvSpPr>
        <p:spPr>
          <a:xfrm>
            <a:off x="9292591" y="6467748"/>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40535022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1_Text">
    <p:bg>
      <p:bgPr>
        <a:solidFill>
          <a:srgbClr val="FFFFFF"/>
        </a:solidFill>
        <a:effectLst/>
      </p:bgPr>
    </p:bg>
    <p:spTree>
      <p:nvGrpSpPr>
        <p:cNvPr id="1" name=""/>
        <p:cNvGrpSpPr/>
        <p:nvPr/>
      </p:nvGrpSpPr>
      <p:grpSpPr>
        <a:xfrm>
          <a:off x="0" y="0"/>
          <a:ext cx="0" cy="0"/>
          <a:chOff x="0" y="0"/>
          <a:chExt cx="0" cy="0"/>
        </a:xfrm>
      </p:grpSpPr>
      <p:pic>
        <p:nvPicPr>
          <p:cNvPr id="75" name="pdf-dplyr.pdf"/>
          <p:cNvPicPr>
            <a:picLocks noChangeAspect="1"/>
          </p:cNvPicPr>
          <p:nvPr/>
        </p:nvPicPr>
        <p:blipFill>
          <a:blip r:embed="rId2"/>
          <a:stretch>
            <a:fillRect/>
          </a:stretch>
        </p:blipFill>
        <p:spPr>
          <a:xfrm>
            <a:off x="11226146" y="5861265"/>
            <a:ext cx="768351" cy="890514"/>
          </a:xfrm>
          <a:prstGeom prst="rect">
            <a:avLst/>
          </a:prstGeom>
          <a:ln w="12700">
            <a:miter lim="400000"/>
          </a:ln>
        </p:spPr>
      </p:pic>
      <p:sp>
        <p:nvSpPr>
          <p:cNvPr id="76" name="Shape 76"/>
          <p:cNvSpPr txBox="1">
            <a:spLocks noGrp="1"/>
          </p:cNvSpPr>
          <p:nvPr>
            <p:ph type="title"/>
          </p:nvPr>
        </p:nvSpPr>
        <p:spPr>
          <a:xfrm>
            <a:off x="2416969" y="178593"/>
            <a:ext cx="7358063" cy="1714501"/>
          </a:xfrm>
          <a:prstGeom prst="rect">
            <a:avLst/>
          </a:prstGeom>
        </p:spPr>
        <p:txBody>
          <a:bodyPr lIns="71437" tIns="71437" rIns="71437" bIns="71437"/>
          <a:lstStyle>
            <a:lvl1pPr algn="ctr" defTabSz="292100">
              <a:defRPr sz="5900" cap="none">
                <a:solidFill>
                  <a:srgbClr val="000000"/>
                </a:solidFill>
                <a:latin typeface="+mn-lt"/>
                <a:ea typeface="+mn-ea"/>
                <a:cs typeface="+mn-cs"/>
                <a:sym typeface="Helvetica Neue"/>
              </a:defRPr>
            </a:lvl1pPr>
          </a:lstStyle>
          <a:p>
            <a:r>
              <a:t>Title Text</a:t>
            </a:r>
          </a:p>
        </p:txBody>
      </p:sp>
      <p:sp>
        <p:nvSpPr>
          <p:cNvPr id="77" name="Shape 77"/>
          <p:cNvSpPr txBox="1">
            <a:spLocks noGrp="1"/>
          </p:cNvSpPr>
          <p:nvPr>
            <p:ph type="body" sz="half" idx="1"/>
          </p:nvPr>
        </p:nvSpPr>
        <p:spPr>
          <a:xfrm>
            <a:off x="2763332" y="2252514"/>
            <a:ext cx="7358063" cy="4018360"/>
          </a:xfrm>
          <a:prstGeom prst="rect">
            <a:avLst/>
          </a:prstGeom>
        </p:spPr>
        <p:txBody>
          <a:bodyPr lIns="71437" tIns="71437" rIns="71437" bIns="71437"/>
          <a:lstStyle>
            <a:lvl1pPr marL="0" indent="158750" defTabSz="292100">
              <a:spcBef>
                <a:spcPts val="1200"/>
              </a:spcBef>
              <a:buSzTx/>
              <a:buNone/>
              <a:defRPr sz="2900">
                <a:solidFill>
                  <a:srgbClr val="000000"/>
                </a:solidFill>
                <a:latin typeface="+mn-lt"/>
                <a:ea typeface="+mn-ea"/>
                <a:cs typeface="+mn-cs"/>
                <a:sym typeface="Helvetica Neue"/>
              </a:defRPr>
            </a:lvl1pPr>
            <a:lvl2pPr marL="0" indent="381000" defTabSz="292100">
              <a:spcBef>
                <a:spcPts val="1200"/>
              </a:spcBef>
              <a:buSzTx/>
              <a:buNone/>
              <a:defRPr sz="2900">
                <a:solidFill>
                  <a:srgbClr val="000000"/>
                </a:solidFill>
                <a:latin typeface="+mn-lt"/>
                <a:ea typeface="+mn-ea"/>
                <a:cs typeface="+mn-cs"/>
                <a:sym typeface="Helvetica Neue"/>
              </a:defRPr>
            </a:lvl2pPr>
            <a:lvl3pPr marL="0" indent="603250" defTabSz="292100">
              <a:spcBef>
                <a:spcPts val="1200"/>
              </a:spcBef>
              <a:buSzTx/>
              <a:buNone/>
              <a:defRPr sz="2900">
                <a:solidFill>
                  <a:srgbClr val="000000"/>
                </a:solidFill>
                <a:latin typeface="+mn-lt"/>
                <a:ea typeface="+mn-ea"/>
                <a:cs typeface="+mn-cs"/>
                <a:sym typeface="Helvetica Neue"/>
              </a:defRPr>
            </a:lvl3pPr>
            <a:lvl4pPr marL="0" indent="825500" defTabSz="292100">
              <a:spcBef>
                <a:spcPts val="1200"/>
              </a:spcBef>
              <a:buSzTx/>
              <a:buNone/>
              <a:defRPr sz="2900">
                <a:solidFill>
                  <a:srgbClr val="000000"/>
                </a:solidFill>
                <a:latin typeface="+mn-lt"/>
                <a:ea typeface="+mn-ea"/>
                <a:cs typeface="+mn-cs"/>
                <a:sym typeface="Helvetica Neue"/>
              </a:defRPr>
            </a:lvl4pPr>
            <a:lvl5pPr marL="0" indent="1047750" defTabSz="292100">
              <a:spcBef>
                <a:spcPts val="1200"/>
              </a:spcBef>
              <a:buSzTx/>
              <a:buNone/>
              <a:defRPr sz="2900">
                <a:solidFill>
                  <a:srgbClr val="000000"/>
                </a:solidFill>
                <a:latin typeface="+mn-lt"/>
                <a:ea typeface="+mn-ea"/>
                <a:cs typeface="+mn-cs"/>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78" name="Shape 78"/>
          <p:cNvSpPr txBox="1">
            <a:spLocks noGrp="1"/>
          </p:cNvSpPr>
          <p:nvPr>
            <p:ph type="sldNum" sz="quarter" idx="2"/>
          </p:nvPr>
        </p:nvSpPr>
        <p:spPr>
          <a:xfrm>
            <a:off x="5976441" y="6509742"/>
            <a:ext cx="230188" cy="249238"/>
          </a:xfrm>
          <a:prstGeom prst="rect">
            <a:avLst/>
          </a:prstGeom>
        </p:spPr>
        <p:txBody>
          <a:bodyPr lIns="71437" tIns="71437" rIns="71437" bIns="71437"/>
          <a:lstStyle>
            <a:lvl1pPr defTabSz="292100">
              <a:defRPr>
                <a:solidFill>
                  <a:srgbClr val="FFFFFF"/>
                </a:solidFill>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244568420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6/27/25</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6/27/25</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6/27/25</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6/27/25</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6/27/25</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Your_Turn_10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6/27/25</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Your_Turn_5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6/27/25</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50D20D1-FB23-684F-9AB5-129D6BD98B56}" type="datetimeFigureOut">
              <a:rPr lang="en-US" smtClean="0">
                <a:solidFill>
                  <a:prstClr val="black">
                    <a:lumMod val="95000"/>
                    <a:lumOff val="5000"/>
                  </a:prstClr>
                </a:solidFill>
              </a:rPr>
              <a:pPr/>
              <a:t>6/27/25</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46240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3" r:id="rId8"/>
    <p:sldLayoutId id="2147483674" r:id="rId9"/>
    <p:sldLayoutId id="2147483675" r:id="rId10"/>
    <p:sldLayoutId id="2147483676" r:id="rId11"/>
    <p:sldLayoutId id="2147483677" r:id="rId12"/>
    <p:sldLayoutId id="2147483668" r:id="rId13"/>
    <p:sldLayoutId id="2147483669" r:id="rId14"/>
    <p:sldLayoutId id="2147483670" r:id="rId15"/>
    <p:sldLayoutId id="2147483671" r:id="rId16"/>
    <p:sldLayoutId id="2147483672" r:id="rId17"/>
    <p:sldLayoutId id="2147483678" r:id="rId18"/>
    <p:sldLayoutId id="2147483679" r:id="rId19"/>
  </p:sldLayoutIdLst>
  <p:txStyles>
    <p:titleStyle>
      <a:lvl1pPr algn="l" defTabSz="914400" rtl="0" eaLnBrk="1" latinLnBrk="0" hangingPunct="1">
        <a:lnSpc>
          <a:spcPct val="80000"/>
        </a:lnSpc>
        <a:spcBef>
          <a:spcPct val="0"/>
        </a:spcBef>
        <a:buNone/>
        <a:defRPr sz="5000" kern="1200" cap="none"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4.xml"/><Relationship Id="rId1" Type="http://schemas.openxmlformats.org/officeDocument/2006/relationships/slideLayout" Target="../slideLayouts/slideLayout18.xml"/><Relationship Id="rId5" Type="http://schemas.openxmlformats.org/officeDocument/2006/relationships/image" Target="../media/image18.png"/><Relationship Id="rId4" Type="http://schemas.openxmlformats.org/officeDocument/2006/relationships/image" Target="../media/image14.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19.xml"/><Relationship Id="rId5" Type="http://schemas.openxmlformats.org/officeDocument/2006/relationships/image" Target="../media/image22.png"/><Relationship Id="rId4" Type="http://schemas.openxmlformats.org/officeDocument/2006/relationships/image" Target="../media/image21.png"/></Relationships>
</file>

<file path=ppt/slides/_rels/slide3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0.tiff"/></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7.xml"/><Relationship Id="rId1" Type="http://schemas.openxmlformats.org/officeDocument/2006/relationships/slideLayout" Target="../slideLayouts/slideLayout19.xml"/><Relationship Id="rId4" Type="http://schemas.openxmlformats.org/officeDocument/2006/relationships/image" Target="../media/image26.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5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3.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4.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34291" y="4960137"/>
            <a:ext cx="8963891" cy="1463040"/>
          </a:xfrm>
        </p:spPr>
        <p:txBody>
          <a:bodyPr>
            <a:normAutofit/>
          </a:bodyPr>
          <a:lstStyle/>
          <a:p>
            <a:r>
              <a:rPr lang="en-US" sz="4400" b="1" dirty="0"/>
              <a:t>Creating a Subset</a:t>
            </a:r>
          </a:p>
        </p:txBody>
      </p:sp>
      <p:sp>
        <p:nvSpPr>
          <p:cNvPr id="3" name="Subtitle 2"/>
          <p:cNvSpPr>
            <a:spLocks noGrp="1"/>
          </p:cNvSpPr>
          <p:nvPr>
            <p:ph type="subTitle" idx="1"/>
          </p:nvPr>
        </p:nvSpPr>
        <p:spPr>
          <a:xfrm>
            <a:off x="8610599" y="4804013"/>
            <a:ext cx="3467669" cy="1673756"/>
          </a:xfrm>
        </p:spPr>
        <p:txBody>
          <a:bodyPr>
            <a:normAutofit/>
          </a:bodyPr>
          <a:lstStyle/>
          <a:p>
            <a:r>
              <a:rPr lang="en-US" sz="3200" dirty="0"/>
              <a:t>Patrick Mathias</a:t>
            </a:r>
          </a:p>
          <a:p>
            <a:r>
              <a:rPr lang="en-US" sz="3200" dirty="0"/>
              <a:t>Lab Medicine Core</a:t>
            </a:r>
          </a:p>
        </p:txBody>
      </p:sp>
    </p:spTree>
    <p:extLst>
      <p:ext uri="{BB962C8B-B14F-4D97-AF65-F5344CB8AC3E}">
        <p14:creationId xmlns:p14="http://schemas.microsoft.com/office/powerpoint/2010/main" val="767747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3" name="Google Shape;123;p16"/>
          <p:cNvSpPr txBox="1">
            <a:spLocks noGrp="1"/>
          </p:cNvSpPr>
          <p:nvPr>
            <p:ph type="title"/>
          </p:nvPr>
        </p:nvSpPr>
        <p:spPr>
          <a:xfrm>
            <a:off x="5483380" y="684400"/>
            <a:ext cx="1547339"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latin typeface="+mj-lt"/>
              </a:rPr>
              <a:t>dplyr</a:t>
            </a:r>
            <a:endParaRPr sz="5400" dirty="0">
              <a:latin typeface="+mj-lt"/>
            </a:endParaRPr>
          </a:p>
        </p:txBody>
      </p:sp>
      <p:sp>
        <p:nvSpPr>
          <p:cNvPr id="125" name="Google Shape;125;p16"/>
          <p:cNvSpPr txBox="1"/>
          <p:nvPr/>
        </p:nvSpPr>
        <p:spPr>
          <a:xfrm>
            <a:off x="5341615" y="2450007"/>
            <a:ext cx="5286783" cy="1749054"/>
          </a:xfrm>
          <a:prstGeom prst="rect">
            <a:avLst/>
          </a:prstGeom>
          <a:noFill/>
          <a:ln>
            <a:noFill/>
          </a:ln>
        </p:spPr>
        <p:txBody>
          <a:bodyPr spcFirstLastPara="1" wrap="square" lIns="0" tIns="157835" rIns="0" bIns="0" anchor="t" anchorCtr="0">
            <a:noAutofit/>
          </a:bodyPr>
          <a:lstStyle/>
          <a:p>
            <a:pPr marL="6803" marR="2721">
              <a:lnSpc>
                <a:spcPct val="104099"/>
              </a:lnSpc>
              <a:spcBef>
                <a:spcPts val="1061"/>
              </a:spcBef>
            </a:pPr>
            <a:r>
              <a:rPr lang="en-US" sz="3200" dirty="0">
                <a:latin typeface="+mj-lt"/>
                <a:ea typeface="Calibri"/>
                <a:cs typeface="Calibri"/>
                <a:sym typeface="Calibri"/>
              </a:rPr>
              <a:t>dplyr implements a </a:t>
            </a:r>
            <a:r>
              <a:rPr lang="en-US" sz="3200" i="1" dirty="0">
                <a:latin typeface="+mj-lt"/>
                <a:ea typeface="Calibri"/>
                <a:cs typeface="Calibri"/>
                <a:sym typeface="Calibri"/>
              </a:rPr>
              <a:t>grammar </a:t>
            </a:r>
            <a:r>
              <a:rPr lang="en-US" sz="3200" dirty="0">
                <a:latin typeface="+mj-lt"/>
                <a:ea typeface="Calibri"/>
                <a:cs typeface="Calibri"/>
                <a:sym typeface="Calibri"/>
              </a:rPr>
              <a:t>of data manipulation for transforming tabular data.</a:t>
            </a:r>
            <a:endParaRPr sz="3200" dirty="0">
              <a:latin typeface="+mj-lt"/>
              <a:ea typeface="Calibri"/>
              <a:cs typeface="Calibri"/>
              <a:sym typeface="Calibri"/>
            </a:endParaRPr>
          </a:p>
        </p:txBody>
      </p:sp>
      <p:sp>
        <p:nvSpPr>
          <p:cNvPr id="6" name="Google Shape;46;p7"/>
          <p:cNvSpPr/>
          <p:nvPr/>
        </p:nvSpPr>
        <p:spPr>
          <a:xfrm>
            <a:off x="1581951" y="1461936"/>
            <a:ext cx="3460418" cy="3725196"/>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7"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 name="TextBox 1">
            <a:extLst>
              <a:ext uri="{FF2B5EF4-FFF2-40B4-BE49-F238E27FC236}">
                <a16:creationId xmlns:a16="http://schemas.microsoft.com/office/drawing/2014/main" id="{21CF4BFC-05ED-B74B-0234-343128C92BF8}"/>
              </a:ext>
            </a:extLst>
          </p:cNvPr>
          <p:cNvSpPr txBox="1"/>
          <p:nvPr/>
        </p:nvSpPr>
        <p:spPr>
          <a:xfrm>
            <a:off x="512956" y="5486400"/>
            <a:ext cx="10392937" cy="1077218"/>
          </a:xfrm>
          <a:prstGeom prst="rect">
            <a:avLst/>
          </a:prstGeom>
          <a:noFill/>
        </p:spPr>
        <p:txBody>
          <a:bodyPr wrap="square" rtlCol="0">
            <a:spAutoFit/>
          </a:bodyPr>
          <a:lstStyle/>
          <a:p>
            <a:r>
              <a:rPr lang="en-US" sz="3200" dirty="0" err="1"/>
              <a:t>dplyr</a:t>
            </a:r>
            <a:r>
              <a:rPr lang="en-US" sz="3200" dirty="0"/>
              <a:t> is one of many packages that are loaded when you execute </a:t>
            </a:r>
            <a:r>
              <a:rPr lang="en-US" sz="3200" i="1" dirty="0"/>
              <a:t>library(</a:t>
            </a:r>
            <a:r>
              <a:rPr lang="en-US" sz="3200" i="1" dirty="0" err="1"/>
              <a:t>tidyverse</a:t>
            </a:r>
            <a:r>
              <a:rPr lang="en-US" sz="3200" i="1" dirty="0"/>
              <a: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3" name="Google Shape;123;p16"/>
          <p:cNvSpPr txBox="1">
            <a:spLocks noGrp="1"/>
          </p:cNvSpPr>
          <p:nvPr>
            <p:ph type="title"/>
          </p:nvPr>
        </p:nvSpPr>
        <p:spPr>
          <a:xfrm>
            <a:off x="484355" y="426947"/>
            <a:ext cx="12113058" cy="777536"/>
          </a:xfrm>
          <a:prstGeom prst="rect">
            <a:avLst/>
          </a:prstGeom>
          <a:noFill/>
          <a:ln>
            <a:noFill/>
          </a:ln>
        </p:spPr>
        <p:txBody>
          <a:bodyPr spcFirstLastPara="1" wrap="square" lIns="0" tIns="6455" rIns="0" bIns="0" anchor="t" anchorCtr="0">
            <a:noAutofit/>
          </a:bodyPr>
          <a:lstStyle/>
          <a:p>
            <a:pPr marL="6803"/>
            <a:r>
              <a:rPr lang="en-US" sz="4800" dirty="0">
                <a:solidFill>
                  <a:srgbClr val="000000"/>
                </a:solidFill>
                <a:latin typeface="+mj-lt"/>
              </a:rPr>
              <a:t>dplyr: </a:t>
            </a:r>
            <a:r>
              <a:rPr lang="nn-NO" sz="4800" dirty="0">
                <a:solidFill>
                  <a:srgbClr val="000000"/>
                </a:solidFill>
                <a:latin typeface="+mj-lt"/>
              </a:rPr>
              <a:t>a grammar for transforming data</a:t>
            </a:r>
            <a:endParaRPr sz="4800" dirty="0">
              <a:latin typeface="+mj-lt"/>
            </a:endParaRPr>
          </a:p>
        </p:txBody>
      </p:sp>
      <p:sp>
        <p:nvSpPr>
          <p:cNvPr id="7" name="Google Shape;46;p7"/>
          <p:cNvSpPr>
            <a:spLocks noChangeAspect="1"/>
          </p:cNvSpPr>
          <p:nvPr/>
        </p:nvSpPr>
        <p:spPr>
          <a:xfrm>
            <a:off x="11091026" y="5875790"/>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 name="TextBox 1"/>
          <p:cNvSpPr txBox="1"/>
          <p:nvPr/>
        </p:nvSpPr>
        <p:spPr>
          <a:xfrm>
            <a:off x="781462" y="1429305"/>
            <a:ext cx="816746" cy="1323439"/>
          </a:xfrm>
          <a:prstGeom prst="rect">
            <a:avLst/>
          </a:prstGeom>
          <a:noFill/>
        </p:spPr>
        <p:txBody>
          <a:bodyPr wrap="square" rtlCol="0">
            <a:spAutoFit/>
          </a:bodyPr>
          <a:lstStyle/>
          <a:p>
            <a:r>
              <a:rPr lang="en-US" sz="8000" b="1" dirty="0">
                <a:solidFill>
                  <a:schemeClr val="bg1">
                    <a:lumMod val="50000"/>
                  </a:schemeClr>
                </a:solidFill>
                <a:latin typeface="Cambria" panose="02040503050406030204" pitchFamily="18" charset="0"/>
                <a:ea typeface="Cambria" panose="02040503050406030204" pitchFamily="18" charset="0"/>
                <a:cs typeface="Courier New" panose="02070309020205020404" pitchFamily="49" charset="0"/>
              </a:rPr>
              <a:t>1</a:t>
            </a:r>
          </a:p>
        </p:txBody>
      </p:sp>
      <p:sp>
        <p:nvSpPr>
          <p:cNvPr id="8" name="Google Shape;123;p16"/>
          <p:cNvSpPr txBox="1">
            <a:spLocks/>
          </p:cNvSpPr>
          <p:nvPr/>
        </p:nvSpPr>
        <p:spPr>
          <a:xfrm>
            <a:off x="1766656" y="1702256"/>
            <a:ext cx="5992427"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000000"/>
                </a:solidFill>
                <a:latin typeface="+mj-lt"/>
              </a:rPr>
              <a:t>Choose</a:t>
            </a:r>
            <a:r>
              <a:rPr lang="en-US" sz="4000" dirty="0">
                <a:solidFill>
                  <a:srgbClr val="000000"/>
                </a:solidFill>
                <a:latin typeface="+mj-lt"/>
              </a:rPr>
              <a:t> columns.</a:t>
            </a:r>
            <a:endParaRPr lang="en-US" sz="4000" dirty="0">
              <a:latin typeface="+mj-lt"/>
            </a:endParaRPr>
          </a:p>
        </p:txBody>
      </p:sp>
      <p:sp>
        <p:nvSpPr>
          <p:cNvPr id="9" name="Google Shape;123;p16"/>
          <p:cNvSpPr txBox="1">
            <a:spLocks/>
          </p:cNvSpPr>
          <p:nvPr/>
        </p:nvSpPr>
        <p:spPr>
          <a:xfrm>
            <a:off x="8575829" y="1702256"/>
            <a:ext cx="2008051"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78AAD6"/>
                </a:solidFill>
                <a:latin typeface="+mj-lt"/>
              </a:rPr>
              <a:t>select()</a:t>
            </a:r>
            <a:endParaRPr lang="en-US" sz="4000" dirty="0">
              <a:solidFill>
                <a:srgbClr val="78AAD6"/>
              </a:solidFill>
              <a:latin typeface="+mj-lt"/>
            </a:endParaRPr>
          </a:p>
        </p:txBody>
      </p:sp>
      <p:sp>
        <p:nvSpPr>
          <p:cNvPr id="10" name="TextBox 9"/>
          <p:cNvSpPr txBox="1"/>
          <p:nvPr/>
        </p:nvSpPr>
        <p:spPr>
          <a:xfrm>
            <a:off x="781462" y="2419353"/>
            <a:ext cx="816746" cy="1323439"/>
          </a:xfrm>
          <a:prstGeom prst="rect">
            <a:avLst/>
          </a:prstGeom>
          <a:noFill/>
        </p:spPr>
        <p:txBody>
          <a:bodyPr wrap="square" rtlCol="0">
            <a:spAutoFit/>
          </a:bodyPr>
          <a:lstStyle/>
          <a:p>
            <a:r>
              <a:rPr lang="en-US" sz="8000" b="1" dirty="0">
                <a:solidFill>
                  <a:schemeClr val="bg1">
                    <a:lumMod val="50000"/>
                  </a:schemeClr>
                </a:solidFill>
                <a:latin typeface="Cambria" panose="02040503050406030204" pitchFamily="18" charset="0"/>
                <a:ea typeface="Cambria" panose="02040503050406030204" pitchFamily="18" charset="0"/>
                <a:cs typeface="Courier New" panose="02070309020205020404" pitchFamily="49" charset="0"/>
              </a:rPr>
              <a:t>2</a:t>
            </a:r>
          </a:p>
        </p:txBody>
      </p:sp>
      <p:sp>
        <p:nvSpPr>
          <p:cNvPr id="11" name="Google Shape;123;p16"/>
          <p:cNvSpPr txBox="1">
            <a:spLocks/>
          </p:cNvSpPr>
          <p:nvPr/>
        </p:nvSpPr>
        <p:spPr>
          <a:xfrm>
            <a:off x="1766656" y="2692304"/>
            <a:ext cx="5992427"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000000"/>
                </a:solidFill>
                <a:latin typeface="+mj-lt"/>
              </a:rPr>
              <a:t>Extract</a:t>
            </a:r>
            <a:r>
              <a:rPr lang="en-US" sz="4000" dirty="0">
                <a:solidFill>
                  <a:srgbClr val="000000"/>
                </a:solidFill>
                <a:latin typeface="+mj-lt"/>
              </a:rPr>
              <a:t> rows.</a:t>
            </a:r>
            <a:endParaRPr lang="en-US" sz="4000" dirty="0">
              <a:latin typeface="+mj-lt"/>
            </a:endParaRPr>
          </a:p>
        </p:txBody>
      </p:sp>
      <p:sp>
        <p:nvSpPr>
          <p:cNvPr id="12" name="Google Shape;123;p16"/>
          <p:cNvSpPr txBox="1">
            <a:spLocks/>
          </p:cNvSpPr>
          <p:nvPr/>
        </p:nvSpPr>
        <p:spPr>
          <a:xfrm>
            <a:off x="8575829" y="2692304"/>
            <a:ext cx="2008051"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78AAD6"/>
                </a:solidFill>
                <a:latin typeface="+mj-lt"/>
              </a:rPr>
              <a:t>filter()</a:t>
            </a:r>
          </a:p>
        </p:txBody>
      </p:sp>
      <p:sp>
        <p:nvSpPr>
          <p:cNvPr id="14" name="TextBox 13"/>
          <p:cNvSpPr txBox="1"/>
          <p:nvPr/>
        </p:nvSpPr>
        <p:spPr>
          <a:xfrm>
            <a:off x="781462" y="3409401"/>
            <a:ext cx="816746" cy="1323439"/>
          </a:xfrm>
          <a:prstGeom prst="rect">
            <a:avLst/>
          </a:prstGeom>
          <a:noFill/>
        </p:spPr>
        <p:txBody>
          <a:bodyPr wrap="square" rtlCol="0">
            <a:spAutoFit/>
          </a:bodyPr>
          <a:lstStyle/>
          <a:p>
            <a:r>
              <a:rPr lang="en-US" sz="8000" b="1" dirty="0">
                <a:solidFill>
                  <a:schemeClr val="bg1">
                    <a:lumMod val="50000"/>
                  </a:schemeClr>
                </a:solidFill>
                <a:latin typeface="Cambria" panose="02040503050406030204" pitchFamily="18" charset="0"/>
                <a:ea typeface="Cambria" panose="02040503050406030204" pitchFamily="18" charset="0"/>
                <a:cs typeface="Courier New" panose="02070309020205020404" pitchFamily="49" charset="0"/>
              </a:rPr>
              <a:t>3</a:t>
            </a:r>
          </a:p>
        </p:txBody>
      </p:sp>
      <p:sp>
        <p:nvSpPr>
          <p:cNvPr id="15" name="Google Shape;123;p16"/>
          <p:cNvSpPr txBox="1">
            <a:spLocks/>
          </p:cNvSpPr>
          <p:nvPr/>
        </p:nvSpPr>
        <p:spPr>
          <a:xfrm>
            <a:off x="1766656" y="3682352"/>
            <a:ext cx="5992427"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000000"/>
                </a:solidFill>
                <a:latin typeface="+mj-lt"/>
              </a:rPr>
              <a:t>Derive</a:t>
            </a:r>
            <a:r>
              <a:rPr lang="en-US" sz="4000" dirty="0">
                <a:solidFill>
                  <a:srgbClr val="000000"/>
                </a:solidFill>
                <a:latin typeface="+mj-lt"/>
              </a:rPr>
              <a:t> new </a:t>
            </a:r>
            <a:r>
              <a:rPr lang="en-US" sz="4000" dirty="0">
                <a:solidFill>
                  <a:srgbClr val="000000"/>
                </a:solidFill>
              </a:rPr>
              <a:t>columns</a:t>
            </a:r>
            <a:r>
              <a:rPr lang="en-US" sz="4000" dirty="0">
                <a:solidFill>
                  <a:srgbClr val="000000"/>
                </a:solidFill>
                <a:latin typeface="+mj-lt"/>
              </a:rPr>
              <a:t>.</a:t>
            </a:r>
            <a:endParaRPr lang="en-US" sz="4000" dirty="0">
              <a:latin typeface="+mj-lt"/>
            </a:endParaRPr>
          </a:p>
        </p:txBody>
      </p:sp>
      <p:sp>
        <p:nvSpPr>
          <p:cNvPr id="16" name="Google Shape;123;p16"/>
          <p:cNvSpPr txBox="1">
            <a:spLocks/>
          </p:cNvSpPr>
          <p:nvPr/>
        </p:nvSpPr>
        <p:spPr>
          <a:xfrm>
            <a:off x="8575829" y="3682352"/>
            <a:ext cx="2257405"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78AAD6"/>
                </a:solidFill>
                <a:latin typeface="+mj-lt"/>
              </a:rPr>
              <a:t>mutate()</a:t>
            </a:r>
          </a:p>
        </p:txBody>
      </p:sp>
      <p:sp>
        <p:nvSpPr>
          <p:cNvPr id="17" name="TextBox 16"/>
          <p:cNvSpPr txBox="1"/>
          <p:nvPr/>
        </p:nvSpPr>
        <p:spPr>
          <a:xfrm>
            <a:off x="781462" y="4399450"/>
            <a:ext cx="816746" cy="1323439"/>
          </a:xfrm>
          <a:prstGeom prst="rect">
            <a:avLst/>
          </a:prstGeom>
          <a:noFill/>
        </p:spPr>
        <p:txBody>
          <a:bodyPr wrap="square" rtlCol="0">
            <a:spAutoFit/>
          </a:bodyPr>
          <a:lstStyle/>
          <a:p>
            <a:r>
              <a:rPr lang="en-US" sz="8000" b="1" dirty="0">
                <a:solidFill>
                  <a:schemeClr val="bg1">
                    <a:lumMod val="50000"/>
                  </a:schemeClr>
                </a:solidFill>
                <a:latin typeface="Cambria" panose="02040503050406030204" pitchFamily="18" charset="0"/>
                <a:ea typeface="Cambria" panose="02040503050406030204" pitchFamily="18" charset="0"/>
                <a:cs typeface="Courier New" panose="02070309020205020404" pitchFamily="49" charset="0"/>
              </a:rPr>
              <a:t>4</a:t>
            </a:r>
          </a:p>
        </p:txBody>
      </p:sp>
      <p:sp>
        <p:nvSpPr>
          <p:cNvPr id="18" name="Google Shape;123;p16"/>
          <p:cNvSpPr txBox="1">
            <a:spLocks/>
          </p:cNvSpPr>
          <p:nvPr/>
        </p:nvSpPr>
        <p:spPr>
          <a:xfrm>
            <a:off x="1766655" y="5004687"/>
            <a:ext cx="5992427"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000000"/>
                </a:solidFill>
                <a:latin typeface="+mj-lt"/>
              </a:rPr>
              <a:t>Change</a:t>
            </a:r>
            <a:r>
              <a:rPr lang="en-US" sz="4000" dirty="0">
                <a:solidFill>
                  <a:srgbClr val="000000"/>
                </a:solidFill>
                <a:latin typeface="+mj-lt"/>
              </a:rPr>
              <a:t> the unit of analysis.</a:t>
            </a:r>
            <a:endParaRPr lang="en-US" sz="4000" dirty="0">
              <a:latin typeface="+mj-lt"/>
            </a:endParaRPr>
          </a:p>
        </p:txBody>
      </p:sp>
      <p:sp>
        <p:nvSpPr>
          <p:cNvPr id="19" name="Google Shape;123;p16"/>
          <p:cNvSpPr txBox="1">
            <a:spLocks/>
          </p:cNvSpPr>
          <p:nvPr/>
        </p:nvSpPr>
        <p:spPr>
          <a:xfrm>
            <a:off x="8575829" y="4672401"/>
            <a:ext cx="3166992"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78AAD6"/>
                </a:solidFill>
                <a:latin typeface="+mj-lt"/>
              </a:rPr>
              <a:t>summarize()</a:t>
            </a:r>
          </a:p>
        </p:txBody>
      </p:sp>
    </p:spTree>
    <p:extLst>
      <p:ext uri="{BB962C8B-B14F-4D97-AF65-F5344CB8AC3E}">
        <p14:creationId xmlns:p14="http://schemas.microsoft.com/office/powerpoint/2010/main" val="4230322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16" grpId="0"/>
      <p:bldP spid="1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solidFill>
                  <a:schemeClr val="tx1"/>
                </a:solidFill>
              </a:rPr>
              <a:t>Dplyr Approach</a:t>
            </a:r>
          </a:p>
        </p:txBody>
      </p:sp>
      <p:sp>
        <p:nvSpPr>
          <p:cNvPr id="7"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9" name="Right Arrow 18"/>
          <p:cNvSpPr/>
          <p:nvPr/>
        </p:nvSpPr>
        <p:spPr>
          <a:xfrm>
            <a:off x="5832219" y="3216421"/>
            <a:ext cx="1257932" cy="4849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p:cNvGrpSpPr/>
          <p:nvPr/>
        </p:nvGrpSpPr>
        <p:grpSpPr>
          <a:xfrm>
            <a:off x="124157" y="2997249"/>
            <a:ext cx="4346363" cy="923330"/>
            <a:chOff x="124157" y="2997249"/>
            <a:chExt cx="4346363" cy="923330"/>
          </a:xfrm>
        </p:grpSpPr>
        <p:sp>
          <p:nvSpPr>
            <p:cNvPr id="21" name="TextBox 20"/>
            <p:cNvSpPr txBox="1"/>
            <p:nvPr/>
          </p:nvSpPr>
          <p:spPr>
            <a:xfrm>
              <a:off x="124157" y="2997249"/>
              <a:ext cx="1165363" cy="923330"/>
            </a:xfrm>
            <a:prstGeom prst="rect">
              <a:avLst/>
            </a:prstGeom>
            <a:noFill/>
          </p:spPr>
          <p:txBody>
            <a:bodyPr wrap="square" rtlCol="0">
              <a:spAutoFit/>
            </a:bodyPr>
            <a:lstStyle/>
            <a:p>
              <a:r>
                <a:rPr lang="en-US" sz="5400" dirty="0"/>
                <a:t>ƒ(</a:t>
              </a:r>
            </a:p>
          </p:txBody>
        </p:sp>
        <p:sp>
          <p:nvSpPr>
            <p:cNvPr id="22" name="TextBox 21"/>
            <p:cNvSpPr txBox="1"/>
            <p:nvPr/>
          </p:nvSpPr>
          <p:spPr>
            <a:xfrm>
              <a:off x="3904772" y="2997249"/>
              <a:ext cx="565748" cy="923330"/>
            </a:xfrm>
            <a:prstGeom prst="rect">
              <a:avLst/>
            </a:prstGeom>
            <a:noFill/>
          </p:spPr>
          <p:txBody>
            <a:bodyPr wrap="square" rtlCol="0">
              <a:spAutoFit/>
            </a:bodyPr>
            <a:lstStyle/>
            <a:p>
              <a:r>
                <a:rPr lang="en-US" sz="5400" dirty="0"/>
                <a:t>)</a:t>
              </a:r>
            </a:p>
          </p:txBody>
        </p:sp>
      </p:grpSp>
      <p:graphicFrame>
        <p:nvGraphicFramePr>
          <p:cNvPr id="24" name="Google Shape;147;p18"/>
          <p:cNvGraphicFramePr/>
          <p:nvPr/>
        </p:nvGraphicFramePr>
        <p:xfrm>
          <a:off x="9692779" y="2665483"/>
          <a:ext cx="1889596" cy="1586862"/>
        </p:xfrm>
        <a:graphic>
          <a:graphicData uri="http://schemas.openxmlformats.org/drawingml/2006/table">
            <a:tbl>
              <a:tblPr firstRow="1" bandRow="1">
                <a:tableStyleId>{08FB837D-C827-4EFA-A057-4D05807E0F7C}</a:tableStyleId>
              </a:tblPr>
              <a:tblGrid>
                <a:gridCol w="311155">
                  <a:extLst>
                    <a:ext uri="{9D8B030D-6E8A-4147-A177-3AD203B41FA5}">
                      <a16:colId xmlns:a16="http://schemas.microsoft.com/office/drawing/2014/main" val="20000"/>
                    </a:ext>
                  </a:extLst>
                </a:gridCol>
                <a:gridCol w="294344">
                  <a:extLst>
                    <a:ext uri="{9D8B030D-6E8A-4147-A177-3AD203B41FA5}">
                      <a16:colId xmlns:a16="http://schemas.microsoft.com/office/drawing/2014/main" val="20001"/>
                    </a:ext>
                  </a:extLst>
                </a:gridCol>
                <a:gridCol w="426066">
                  <a:extLst>
                    <a:ext uri="{9D8B030D-6E8A-4147-A177-3AD203B41FA5}">
                      <a16:colId xmlns:a16="http://schemas.microsoft.com/office/drawing/2014/main" val="20002"/>
                    </a:ext>
                  </a:extLst>
                </a:gridCol>
                <a:gridCol w="524167">
                  <a:extLst>
                    <a:ext uri="{9D8B030D-6E8A-4147-A177-3AD203B41FA5}">
                      <a16:colId xmlns:a16="http://schemas.microsoft.com/office/drawing/2014/main" val="20003"/>
                    </a:ext>
                  </a:extLst>
                </a:gridCol>
                <a:gridCol w="333864">
                  <a:extLst>
                    <a:ext uri="{9D8B030D-6E8A-4147-A177-3AD203B41FA5}">
                      <a16:colId xmlns:a16="http://schemas.microsoft.com/office/drawing/2014/main" val="92067123"/>
                    </a:ext>
                  </a:extLst>
                </a:gridCol>
              </a:tblGrid>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1"/>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2"/>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3"/>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6"/>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391442035"/>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3879648567"/>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2971082796"/>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3440921598"/>
                  </a:ext>
                </a:extLst>
              </a:tr>
            </a:tbl>
          </a:graphicData>
        </a:graphic>
      </p:graphicFrame>
      <p:graphicFrame>
        <p:nvGraphicFramePr>
          <p:cNvPr id="26" name="Google Shape;147;p18"/>
          <p:cNvGraphicFramePr/>
          <p:nvPr/>
        </p:nvGraphicFramePr>
        <p:xfrm>
          <a:off x="914468" y="2262700"/>
          <a:ext cx="2977680" cy="2392428"/>
        </p:xfrm>
        <a:graphic>
          <a:graphicData uri="http://schemas.openxmlformats.org/drawingml/2006/table">
            <a:tbl>
              <a:tblPr firstRow="1" bandRow="1">
                <a:tableStyleId>{3C2FFA5D-87B4-456A-9821-1D502468CF0F}</a:tableStyleId>
              </a:tblPr>
              <a:tblGrid>
                <a:gridCol w="383849">
                  <a:extLst>
                    <a:ext uri="{9D8B030D-6E8A-4147-A177-3AD203B41FA5}">
                      <a16:colId xmlns:a16="http://schemas.microsoft.com/office/drawing/2014/main" val="20000"/>
                    </a:ext>
                  </a:extLst>
                </a:gridCol>
                <a:gridCol w="363111">
                  <a:extLst>
                    <a:ext uri="{9D8B030D-6E8A-4147-A177-3AD203B41FA5}">
                      <a16:colId xmlns:a16="http://schemas.microsoft.com/office/drawing/2014/main" val="20001"/>
                    </a:ext>
                  </a:extLst>
                </a:gridCol>
                <a:gridCol w="525605">
                  <a:extLst>
                    <a:ext uri="{9D8B030D-6E8A-4147-A177-3AD203B41FA5}">
                      <a16:colId xmlns:a16="http://schemas.microsoft.com/office/drawing/2014/main" val="20002"/>
                    </a:ext>
                  </a:extLst>
                </a:gridCol>
                <a:gridCol w="646626">
                  <a:extLst>
                    <a:ext uri="{9D8B030D-6E8A-4147-A177-3AD203B41FA5}">
                      <a16:colId xmlns:a16="http://schemas.microsoft.com/office/drawing/2014/main" val="20003"/>
                    </a:ext>
                  </a:extLst>
                </a:gridCol>
                <a:gridCol w="646626">
                  <a:extLst>
                    <a:ext uri="{9D8B030D-6E8A-4147-A177-3AD203B41FA5}">
                      <a16:colId xmlns:a16="http://schemas.microsoft.com/office/drawing/2014/main" val="71382898"/>
                    </a:ext>
                  </a:extLst>
                </a:gridCol>
                <a:gridCol w="411863">
                  <a:extLst>
                    <a:ext uri="{9D8B030D-6E8A-4147-A177-3AD203B41FA5}">
                      <a16:colId xmlns:a16="http://schemas.microsoft.com/office/drawing/2014/main" val="92067123"/>
                    </a:ext>
                  </a:extLst>
                </a:gridCol>
              </a:tblGrid>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1"/>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2"/>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391442035"/>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2987835324"/>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327049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75692704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3879648567"/>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297108279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3440921598"/>
                  </a:ext>
                </a:extLst>
              </a:tr>
            </a:tbl>
          </a:graphicData>
        </a:graphic>
      </p:graphicFrame>
    </p:spTree>
    <p:extLst>
      <p:ext uri="{BB962C8B-B14F-4D97-AF65-F5344CB8AC3E}">
        <p14:creationId xmlns:p14="http://schemas.microsoft.com/office/powerpoint/2010/main" val="4890475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solidFill>
                  <a:schemeClr val="tx1"/>
                </a:solidFill>
              </a:rPr>
              <a:t>Dplyr Approach</a:t>
            </a:r>
          </a:p>
        </p:txBody>
      </p:sp>
      <p:sp>
        <p:nvSpPr>
          <p:cNvPr id="7"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9" name="Bent-Up Arrow 18"/>
          <p:cNvSpPr/>
          <p:nvPr/>
        </p:nvSpPr>
        <p:spPr>
          <a:xfrm rot="10800000" flipH="1">
            <a:off x="3772511" y="2619575"/>
            <a:ext cx="560479" cy="48498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0" name="Google Shape;147;p18"/>
          <p:cNvGraphicFramePr/>
          <p:nvPr/>
        </p:nvGraphicFramePr>
        <p:xfrm>
          <a:off x="9263075" y="3324207"/>
          <a:ext cx="1889596" cy="1586862"/>
        </p:xfrm>
        <a:graphic>
          <a:graphicData uri="http://schemas.openxmlformats.org/drawingml/2006/table">
            <a:tbl>
              <a:tblPr firstRow="1" bandRow="1">
                <a:tableStyleId>{08FB837D-C827-4EFA-A057-4D05807E0F7C}</a:tableStyleId>
              </a:tblPr>
              <a:tblGrid>
                <a:gridCol w="311155">
                  <a:extLst>
                    <a:ext uri="{9D8B030D-6E8A-4147-A177-3AD203B41FA5}">
                      <a16:colId xmlns:a16="http://schemas.microsoft.com/office/drawing/2014/main" val="20000"/>
                    </a:ext>
                  </a:extLst>
                </a:gridCol>
                <a:gridCol w="294344">
                  <a:extLst>
                    <a:ext uri="{9D8B030D-6E8A-4147-A177-3AD203B41FA5}">
                      <a16:colId xmlns:a16="http://schemas.microsoft.com/office/drawing/2014/main" val="20001"/>
                    </a:ext>
                  </a:extLst>
                </a:gridCol>
                <a:gridCol w="426066">
                  <a:extLst>
                    <a:ext uri="{9D8B030D-6E8A-4147-A177-3AD203B41FA5}">
                      <a16:colId xmlns:a16="http://schemas.microsoft.com/office/drawing/2014/main" val="20002"/>
                    </a:ext>
                  </a:extLst>
                </a:gridCol>
                <a:gridCol w="524167">
                  <a:extLst>
                    <a:ext uri="{9D8B030D-6E8A-4147-A177-3AD203B41FA5}">
                      <a16:colId xmlns:a16="http://schemas.microsoft.com/office/drawing/2014/main" val="20003"/>
                    </a:ext>
                  </a:extLst>
                </a:gridCol>
                <a:gridCol w="333864">
                  <a:extLst>
                    <a:ext uri="{9D8B030D-6E8A-4147-A177-3AD203B41FA5}">
                      <a16:colId xmlns:a16="http://schemas.microsoft.com/office/drawing/2014/main" val="92067123"/>
                    </a:ext>
                  </a:extLst>
                </a:gridCol>
              </a:tblGrid>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1"/>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2"/>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3"/>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6"/>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391442035"/>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3879648567"/>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2971082796"/>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3440921598"/>
                  </a:ext>
                </a:extLst>
              </a:tr>
            </a:tbl>
          </a:graphicData>
        </a:graphic>
      </p:graphicFrame>
      <p:grpSp>
        <p:nvGrpSpPr>
          <p:cNvPr id="23" name="Group 22"/>
          <p:cNvGrpSpPr/>
          <p:nvPr/>
        </p:nvGrpSpPr>
        <p:grpSpPr>
          <a:xfrm>
            <a:off x="-37896" y="1381592"/>
            <a:ext cx="4054263" cy="2392428"/>
            <a:chOff x="117807" y="2262700"/>
            <a:chExt cx="4054263" cy="2392428"/>
          </a:xfrm>
        </p:grpSpPr>
        <p:graphicFrame>
          <p:nvGraphicFramePr>
            <p:cNvPr id="8" name="Google Shape;147;p18"/>
            <p:cNvGraphicFramePr/>
            <p:nvPr/>
          </p:nvGraphicFramePr>
          <p:xfrm>
            <a:off x="687121" y="2262700"/>
            <a:ext cx="2977680" cy="2392428"/>
          </p:xfrm>
          <a:graphic>
            <a:graphicData uri="http://schemas.openxmlformats.org/drawingml/2006/table">
              <a:tbl>
                <a:tblPr firstRow="1" bandRow="1">
                  <a:tableStyleId>{3C2FFA5D-87B4-456A-9821-1D502468CF0F}</a:tableStyleId>
                </a:tblPr>
                <a:tblGrid>
                  <a:gridCol w="383849">
                    <a:extLst>
                      <a:ext uri="{9D8B030D-6E8A-4147-A177-3AD203B41FA5}">
                        <a16:colId xmlns:a16="http://schemas.microsoft.com/office/drawing/2014/main" val="20000"/>
                      </a:ext>
                    </a:extLst>
                  </a:gridCol>
                  <a:gridCol w="363111">
                    <a:extLst>
                      <a:ext uri="{9D8B030D-6E8A-4147-A177-3AD203B41FA5}">
                        <a16:colId xmlns:a16="http://schemas.microsoft.com/office/drawing/2014/main" val="20001"/>
                      </a:ext>
                    </a:extLst>
                  </a:gridCol>
                  <a:gridCol w="525605">
                    <a:extLst>
                      <a:ext uri="{9D8B030D-6E8A-4147-A177-3AD203B41FA5}">
                        <a16:colId xmlns:a16="http://schemas.microsoft.com/office/drawing/2014/main" val="20002"/>
                      </a:ext>
                    </a:extLst>
                  </a:gridCol>
                  <a:gridCol w="646626">
                    <a:extLst>
                      <a:ext uri="{9D8B030D-6E8A-4147-A177-3AD203B41FA5}">
                        <a16:colId xmlns:a16="http://schemas.microsoft.com/office/drawing/2014/main" val="20003"/>
                      </a:ext>
                    </a:extLst>
                  </a:gridCol>
                  <a:gridCol w="646626">
                    <a:extLst>
                      <a:ext uri="{9D8B030D-6E8A-4147-A177-3AD203B41FA5}">
                        <a16:colId xmlns:a16="http://schemas.microsoft.com/office/drawing/2014/main" val="71382898"/>
                      </a:ext>
                    </a:extLst>
                  </a:gridCol>
                  <a:gridCol w="411863">
                    <a:extLst>
                      <a:ext uri="{9D8B030D-6E8A-4147-A177-3AD203B41FA5}">
                        <a16:colId xmlns:a16="http://schemas.microsoft.com/office/drawing/2014/main" val="92067123"/>
                      </a:ext>
                    </a:extLst>
                  </a:gridCol>
                </a:tblGrid>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1"/>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2"/>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391442035"/>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2987835324"/>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327049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75692704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3879648567"/>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297108279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3440921598"/>
                    </a:ext>
                  </a:extLst>
                </a:tr>
              </a:tbl>
            </a:graphicData>
          </a:graphic>
        </p:graphicFrame>
        <p:sp>
          <p:nvSpPr>
            <p:cNvPr id="21" name="TextBox 20"/>
            <p:cNvSpPr txBox="1"/>
            <p:nvPr/>
          </p:nvSpPr>
          <p:spPr>
            <a:xfrm>
              <a:off x="117807" y="3216421"/>
              <a:ext cx="1165363" cy="584775"/>
            </a:xfrm>
            <a:prstGeom prst="rect">
              <a:avLst/>
            </a:prstGeom>
            <a:noFill/>
          </p:spPr>
          <p:txBody>
            <a:bodyPr wrap="square" rtlCol="0">
              <a:spAutoFit/>
            </a:bodyPr>
            <a:lstStyle/>
            <a:p>
              <a:r>
                <a:rPr lang="en-US" sz="3200" dirty="0"/>
                <a:t>ƒ(</a:t>
              </a:r>
            </a:p>
          </p:txBody>
        </p:sp>
        <p:sp>
          <p:nvSpPr>
            <p:cNvPr id="22" name="TextBox 21"/>
            <p:cNvSpPr txBox="1"/>
            <p:nvPr/>
          </p:nvSpPr>
          <p:spPr>
            <a:xfrm>
              <a:off x="3606322" y="3216421"/>
              <a:ext cx="565748" cy="584775"/>
            </a:xfrm>
            <a:prstGeom prst="rect">
              <a:avLst/>
            </a:prstGeom>
            <a:noFill/>
          </p:spPr>
          <p:txBody>
            <a:bodyPr wrap="square" rtlCol="0">
              <a:spAutoFit/>
            </a:bodyPr>
            <a:lstStyle/>
            <a:p>
              <a:r>
                <a:rPr lang="en-US" sz="3200" dirty="0"/>
                <a:t>)</a:t>
              </a:r>
            </a:p>
          </p:txBody>
        </p:sp>
      </p:grpSp>
      <p:grpSp>
        <p:nvGrpSpPr>
          <p:cNvPr id="12" name="Group 11"/>
          <p:cNvGrpSpPr/>
          <p:nvPr/>
        </p:nvGrpSpPr>
        <p:grpSpPr>
          <a:xfrm>
            <a:off x="3516903" y="3280323"/>
            <a:ext cx="2884236" cy="2392428"/>
            <a:chOff x="117807" y="2262700"/>
            <a:chExt cx="2884236" cy="2392428"/>
          </a:xfrm>
        </p:grpSpPr>
        <p:graphicFrame>
          <p:nvGraphicFramePr>
            <p:cNvPr id="13" name="Google Shape;147;p18"/>
            <p:cNvGraphicFramePr/>
            <p:nvPr/>
          </p:nvGraphicFramePr>
          <p:xfrm>
            <a:off x="687121" y="2262700"/>
            <a:ext cx="1919191" cy="2392428"/>
          </p:xfrm>
          <a:graphic>
            <a:graphicData uri="http://schemas.openxmlformats.org/drawingml/2006/table">
              <a:tbl>
                <a:tblPr firstRow="1" bandRow="1">
                  <a:tableStyleId>{284E427A-3D55-4303-BF80-6455036E1DE7}</a:tableStyleId>
                </a:tblPr>
                <a:tblGrid>
                  <a:gridCol w="383849">
                    <a:extLst>
                      <a:ext uri="{9D8B030D-6E8A-4147-A177-3AD203B41FA5}">
                        <a16:colId xmlns:a16="http://schemas.microsoft.com/office/drawing/2014/main" val="20000"/>
                      </a:ext>
                    </a:extLst>
                  </a:gridCol>
                  <a:gridCol w="363111">
                    <a:extLst>
                      <a:ext uri="{9D8B030D-6E8A-4147-A177-3AD203B41FA5}">
                        <a16:colId xmlns:a16="http://schemas.microsoft.com/office/drawing/2014/main" val="20001"/>
                      </a:ext>
                    </a:extLst>
                  </a:gridCol>
                  <a:gridCol w="525605">
                    <a:extLst>
                      <a:ext uri="{9D8B030D-6E8A-4147-A177-3AD203B41FA5}">
                        <a16:colId xmlns:a16="http://schemas.microsoft.com/office/drawing/2014/main" val="20002"/>
                      </a:ext>
                    </a:extLst>
                  </a:gridCol>
                  <a:gridCol w="646626">
                    <a:extLst>
                      <a:ext uri="{9D8B030D-6E8A-4147-A177-3AD203B41FA5}">
                        <a16:colId xmlns:a16="http://schemas.microsoft.com/office/drawing/2014/main" val="20003"/>
                      </a:ext>
                    </a:extLst>
                  </a:gridCol>
                </a:tblGrid>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1"/>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0002"/>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0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0006"/>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391442035"/>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2987835324"/>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327049003"/>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756927040"/>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3879648567"/>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2971082796"/>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3440921598"/>
                    </a:ext>
                  </a:extLst>
                </a:tr>
              </a:tbl>
            </a:graphicData>
          </a:graphic>
        </p:graphicFrame>
        <p:sp>
          <p:nvSpPr>
            <p:cNvPr id="14" name="TextBox 13"/>
            <p:cNvSpPr txBox="1"/>
            <p:nvPr/>
          </p:nvSpPr>
          <p:spPr>
            <a:xfrm>
              <a:off x="117807" y="3216421"/>
              <a:ext cx="1165363" cy="584775"/>
            </a:xfrm>
            <a:prstGeom prst="rect">
              <a:avLst/>
            </a:prstGeom>
            <a:noFill/>
          </p:spPr>
          <p:txBody>
            <a:bodyPr wrap="square" rtlCol="0">
              <a:spAutoFit/>
            </a:bodyPr>
            <a:lstStyle/>
            <a:p>
              <a:r>
                <a:rPr lang="en-US" sz="3200" dirty="0"/>
                <a:t>ƒ(</a:t>
              </a:r>
            </a:p>
          </p:txBody>
        </p:sp>
        <p:sp>
          <p:nvSpPr>
            <p:cNvPr id="15" name="TextBox 14"/>
            <p:cNvSpPr txBox="1"/>
            <p:nvPr/>
          </p:nvSpPr>
          <p:spPr>
            <a:xfrm>
              <a:off x="2606312" y="3216421"/>
              <a:ext cx="395731" cy="584775"/>
            </a:xfrm>
            <a:prstGeom prst="rect">
              <a:avLst/>
            </a:prstGeom>
            <a:noFill/>
          </p:spPr>
          <p:txBody>
            <a:bodyPr wrap="square" rtlCol="0">
              <a:spAutoFit/>
            </a:bodyPr>
            <a:lstStyle/>
            <a:p>
              <a:r>
                <a:rPr lang="en-US" sz="3200" dirty="0"/>
                <a:t>)</a:t>
              </a:r>
            </a:p>
          </p:txBody>
        </p:sp>
      </p:grpSp>
      <p:sp>
        <p:nvSpPr>
          <p:cNvPr id="16" name="Bent-Up Arrow 15"/>
          <p:cNvSpPr/>
          <p:nvPr/>
        </p:nvSpPr>
        <p:spPr>
          <a:xfrm rot="5400000" flipH="1">
            <a:off x="5847397" y="2627700"/>
            <a:ext cx="560479" cy="48498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p:cNvGrpSpPr/>
          <p:nvPr/>
        </p:nvGrpSpPr>
        <p:grpSpPr>
          <a:xfrm>
            <a:off x="6347481" y="1822820"/>
            <a:ext cx="2671405" cy="1594952"/>
            <a:chOff x="117807" y="2622031"/>
            <a:chExt cx="2671405" cy="1594952"/>
          </a:xfrm>
        </p:grpSpPr>
        <p:graphicFrame>
          <p:nvGraphicFramePr>
            <p:cNvPr id="18" name="Google Shape;147;p18"/>
            <p:cNvGraphicFramePr/>
            <p:nvPr/>
          </p:nvGraphicFramePr>
          <p:xfrm>
            <a:off x="579733" y="2622031"/>
            <a:ext cx="1919191" cy="1594952"/>
          </p:xfrm>
          <a:graphic>
            <a:graphicData uri="http://schemas.openxmlformats.org/drawingml/2006/table">
              <a:tbl>
                <a:tblPr firstRow="1" bandRow="1">
                  <a:tableStyleId>{69C7853C-536D-4A76-A0AE-DD22124D55A5}</a:tableStyleId>
                </a:tblPr>
                <a:tblGrid>
                  <a:gridCol w="383849">
                    <a:extLst>
                      <a:ext uri="{9D8B030D-6E8A-4147-A177-3AD203B41FA5}">
                        <a16:colId xmlns:a16="http://schemas.microsoft.com/office/drawing/2014/main" val="20000"/>
                      </a:ext>
                    </a:extLst>
                  </a:gridCol>
                  <a:gridCol w="363111">
                    <a:extLst>
                      <a:ext uri="{9D8B030D-6E8A-4147-A177-3AD203B41FA5}">
                        <a16:colId xmlns:a16="http://schemas.microsoft.com/office/drawing/2014/main" val="20001"/>
                      </a:ext>
                    </a:extLst>
                  </a:gridCol>
                  <a:gridCol w="525605">
                    <a:extLst>
                      <a:ext uri="{9D8B030D-6E8A-4147-A177-3AD203B41FA5}">
                        <a16:colId xmlns:a16="http://schemas.microsoft.com/office/drawing/2014/main" val="20002"/>
                      </a:ext>
                    </a:extLst>
                  </a:gridCol>
                  <a:gridCol w="646626">
                    <a:extLst>
                      <a:ext uri="{9D8B030D-6E8A-4147-A177-3AD203B41FA5}">
                        <a16:colId xmlns:a16="http://schemas.microsoft.com/office/drawing/2014/main" val="20003"/>
                      </a:ext>
                    </a:extLst>
                  </a:gridCol>
                </a:tblGrid>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1"/>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0002"/>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0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000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391442035"/>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2987835324"/>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327049003"/>
                    </a:ext>
                  </a:extLst>
                </a:tr>
              </a:tbl>
            </a:graphicData>
          </a:graphic>
        </p:graphicFrame>
        <p:sp>
          <p:nvSpPr>
            <p:cNvPr id="24" name="TextBox 23"/>
            <p:cNvSpPr txBox="1"/>
            <p:nvPr/>
          </p:nvSpPr>
          <p:spPr>
            <a:xfrm>
              <a:off x="117807" y="3216421"/>
              <a:ext cx="1165363" cy="584775"/>
            </a:xfrm>
            <a:prstGeom prst="rect">
              <a:avLst/>
            </a:prstGeom>
            <a:noFill/>
          </p:spPr>
          <p:txBody>
            <a:bodyPr wrap="square" rtlCol="0">
              <a:spAutoFit/>
            </a:bodyPr>
            <a:lstStyle/>
            <a:p>
              <a:r>
                <a:rPr lang="en-US" sz="3200" dirty="0"/>
                <a:t>ƒ(</a:t>
              </a:r>
            </a:p>
          </p:txBody>
        </p:sp>
        <p:sp>
          <p:nvSpPr>
            <p:cNvPr id="25" name="TextBox 24"/>
            <p:cNvSpPr txBox="1"/>
            <p:nvPr/>
          </p:nvSpPr>
          <p:spPr>
            <a:xfrm>
              <a:off x="2491894" y="3216421"/>
              <a:ext cx="297318" cy="584775"/>
            </a:xfrm>
            <a:prstGeom prst="rect">
              <a:avLst/>
            </a:prstGeom>
            <a:noFill/>
          </p:spPr>
          <p:txBody>
            <a:bodyPr wrap="square" rtlCol="0">
              <a:spAutoFit/>
            </a:bodyPr>
            <a:lstStyle/>
            <a:p>
              <a:r>
                <a:rPr lang="en-US" sz="3200" dirty="0"/>
                <a:t>)</a:t>
              </a:r>
            </a:p>
          </p:txBody>
        </p:sp>
      </p:grpSp>
      <p:sp>
        <p:nvSpPr>
          <p:cNvPr id="26" name="Bent-Up Arrow 25"/>
          <p:cNvSpPr/>
          <p:nvPr/>
        </p:nvSpPr>
        <p:spPr>
          <a:xfrm rot="10800000" flipH="1">
            <a:off x="9018886" y="2677374"/>
            <a:ext cx="560479" cy="48498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05D65E7-2BE4-C34C-9825-6C2CB70EDC47}"/>
              </a:ext>
            </a:extLst>
          </p:cNvPr>
          <p:cNvSpPr txBox="1"/>
          <p:nvPr/>
        </p:nvSpPr>
        <p:spPr>
          <a:xfrm>
            <a:off x="730077" y="4048556"/>
            <a:ext cx="2580361" cy="400110"/>
          </a:xfrm>
          <a:prstGeom prst="rect">
            <a:avLst/>
          </a:prstGeom>
          <a:noFill/>
        </p:spPr>
        <p:txBody>
          <a:bodyPr wrap="square" rtlCol="0">
            <a:spAutoFit/>
          </a:bodyPr>
          <a:lstStyle/>
          <a:p>
            <a:pPr algn="ctr"/>
            <a:r>
              <a:rPr lang="en-US" sz="2000" dirty="0"/>
              <a:t>6 columns x 11 rows</a:t>
            </a:r>
          </a:p>
        </p:txBody>
      </p:sp>
      <p:sp>
        <p:nvSpPr>
          <p:cNvPr id="27" name="TextBox 26">
            <a:extLst>
              <a:ext uri="{FF2B5EF4-FFF2-40B4-BE49-F238E27FC236}">
                <a16:creationId xmlns:a16="http://schemas.microsoft.com/office/drawing/2014/main" id="{F68282E1-8503-8549-951C-EE0297CDA000}"/>
              </a:ext>
            </a:extLst>
          </p:cNvPr>
          <p:cNvSpPr txBox="1"/>
          <p:nvPr/>
        </p:nvSpPr>
        <p:spPr>
          <a:xfrm>
            <a:off x="3820778" y="5899662"/>
            <a:ext cx="2580361" cy="400110"/>
          </a:xfrm>
          <a:prstGeom prst="rect">
            <a:avLst/>
          </a:prstGeom>
          <a:noFill/>
        </p:spPr>
        <p:txBody>
          <a:bodyPr wrap="square" rtlCol="0">
            <a:spAutoFit/>
          </a:bodyPr>
          <a:lstStyle/>
          <a:p>
            <a:pPr algn="ctr"/>
            <a:r>
              <a:rPr lang="en-US" sz="2000" dirty="0"/>
              <a:t>4 columns x 11 rows</a:t>
            </a:r>
          </a:p>
        </p:txBody>
      </p:sp>
      <p:sp>
        <p:nvSpPr>
          <p:cNvPr id="28" name="TextBox 27">
            <a:extLst>
              <a:ext uri="{FF2B5EF4-FFF2-40B4-BE49-F238E27FC236}">
                <a16:creationId xmlns:a16="http://schemas.microsoft.com/office/drawing/2014/main" id="{A678FAC3-629B-ED42-9C3E-912211913186}"/>
              </a:ext>
            </a:extLst>
          </p:cNvPr>
          <p:cNvSpPr txBox="1"/>
          <p:nvPr/>
        </p:nvSpPr>
        <p:spPr>
          <a:xfrm>
            <a:off x="6539885" y="3648446"/>
            <a:ext cx="2580361" cy="400110"/>
          </a:xfrm>
          <a:prstGeom prst="rect">
            <a:avLst/>
          </a:prstGeom>
          <a:noFill/>
        </p:spPr>
        <p:txBody>
          <a:bodyPr wrap="square" rtlCol="0">
            <a:spAutoFit/>
          </a:bodyPr>
          <a:lstStyle/>
          <a:p>
            <a:pPr algn="ctr"/>
            <a:r>
              <a:rPr lang="en-US" sz="2000" dirty="0"/>
              <a:t>4 columns x 7 rows</a:t>
            </a:r>
          </a:p>
        </p:txBody>
      </p:sp>
      <p:sp>
        <p:nvSpPr>
          <p:cNvPr id="29" name="TextBox 28">
            <a:extLst>
              <a:ext uri="{FF2B5EF4-FFF2-40B4-BE49-F238E27FC236}">
                <a16:creationId xmlns:a16="http://schemas.microsoft.com/office/drawing/2014/main" id="{4F3D4D5A-83CD-E743-AAC9-61F1906D6A81}"/>
              </a:ext>
            </a:extLst>
          </p:cNvPr>
          <p:cNvSpPr txBox="1"/>
          <p:nvPr/>
        </p:nvSpPr>
        <p:spPr>
          <a:xfrm>
            <a:off x="8917692" y="5072915"/>
            <a:ext cx="2580361" cy="400110"/>
          </a:xfrm>
          <a:prstGeom prst="rect">
            <a:avLst/>
          </a:prstGeom>
          <a:noFill/>
        </p:spPr>
        <p:txBody>
          <a:bodyPr wrap="square" rtlCol="0">
            <a:spAutoFit/>
          </a:bodyPr>
          <a:lstStyle/>
          <a:p>
            <a:pPr algn="ctr"/>
            <a:r>
              <a:rPr lang="en-US" sz="2000" dirty="0"/>
              <a:t>5 columns x 7 rows</a:t>
            </a:r>
          </a:p>
        </p:txBody>
      </p:sp>
    </p:spTree>
    <p:extLst>
      <p:ext uri="{BB962C8B-B14F-4D97-AF65-F5344CB8AC3E}">
        <p14:creationId xmlns:p14="http://schemas.microsoft.com/office/powerpoint/2010/main" val="2560907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100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nodeType="withEffect">
                                  <p:stCondLst>
                                    <p:cond delay="100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200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nodeType="withEffect">
                                  <p:stCondLst>
                                    <p:cond delay="200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grpId="0" nodeType="withEffect">
                                  <p:stCondLst>
                                    <p:cond delay="3000"/>
                                  </p:stCondLst>
                                  <p:childTnLst>
                                    <p:set>
                                      <p:cBhvr>
                                        <p:cTn id="14" dur="1" fill="hold">
                                          <p:stCondLst>
                                            <p:cond delay="0"/>
                                          </p:stCondLst>
                                        </p:cTn>
                                        <p:tgtEl>
                                          <p:spTgt spid="26"/>
                                        </p:tgtEl>
                                        <p:attrNameLst>
                                          <p:attrName>style.visibility</p:attrName>
                                        </p:attrNameLst>
                                      </p:cBhvr>
                                      <p:to>
                                        <p:strVal val="visible"/>
                                      </p:to>
                                    </p:set>
                                  </p:childTnLst>
                                </p:cTn>
                              </p:par>
                              <p:par>
                                <p:cTn id="15" presetID="1" presetClass="entr" presetSubtype="0" fill="hold" nodeType="withEffect">
                                  <p:stCondLst>
                                    <p:cond delay="300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6" grpId="0" animBg="1"/>
      <p:bldP spid="2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1" name="Google Shape;131;p17"/>
          <p:cNvSpPr/>
          <p:nvPr/>
        </p:nvSpPr>
        <p:spPr>
          <a:xfrm>
            <a:off x="2217913" y="2771775"/>
            <a:ext cx="779145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noFill/>
          </a:ln>
        </p:spPr>
        <p:txBody>
          <a:bodyPr spcFirstLastPara="1" wrap="square" lIns="0" tIns="0" rIns="0" bIns="0" anchor="t" anchorCtr="0">
            <a:noAutofit/>
          </a:bodyPr>
          <a:lstStyle/>
          <a:p>
            <a:endParaRPr sz="964"/>
          </a:p>
        </p:txBody>
      </p:sp>
      <p:sp>
        <p:nvSpPr>
          <p:cNvPr id="132" name="Google Shape;132;p17"/>
          <p:cNvSpPr/>
          <p:nvPr/>
        </p:nvSpPr>
        <p:spPr>
          <a:xfrm>
            <a:off x="2217913" y="2771775"/>
            <a:ext cx="7791450" cy="809030"/>
          </a:xfrm>
          <a:custGeom>
            <a:avLst/>
            <a:gdLst/>
            <a:ahLst/>
            <a:cxnLst/>
            <a:rect l="l" t="t" r="r" b="b"/>
            <a:pathLst>
              <a:path w="14544040" h="1333500" extrusionOk="0">
                <a:moveTo>
                  <a:pt x="0" y="0"/>
                </a:moveTo>
                <a:lnTo>
                  <a:pt x="14543735" y="0"/>
                </a:lnTo>
                <a:lnTo>
                  <a:pt x="14543735" y="1333348"/>
                </a:lnTo>
                <a:lnTo>
                  <a:pt x="0" y="1333348"/>
                </a:lnTo>
                <a:lnTo>
                  <a:pt x="0" y="0"/>
                </a:lnTo>
                <a:close/>
              </a:path>
            </a:pathLst>
          </a:custGeom>
          <a:noFill/>
          <a:ln w="10450" cap="flat" cmpd="sng">
            <a:solidFill>
              <a:srgbClr val="000000"/>
            </a:solidFill>
            <a:prstDash val="solid"/>
            <a:round/>
            <a:headEnd type="none" w="sm" len="sm"/>
            <a:tailEnd type="none" w="sm" len="sm"/>
          </a:ln>
        </p:spPr>
        <p:txBody>
          <a:bodyPr spcFirstLastPara="1" wrap="square" lIns="0" tIns="0" rIns="0" bIns="0" anchor="t" anchorCtr="0">
            <a:noAutofit/>
          </a:bodyPr>
          <a:lstStyle/>
          <a:p>
            <a:endParaRPr sz="964"/>
          </a:p>
        </p:txBody>
      </p:sp>
      <p:sp>
        <p:nvSpPr>
          <p:cNvPr id="133" name="Google Shape;133;p17"/>
          <p:cNvSpPr txBox="1">
            <a:spLocks noGrp="1"/>
          </p:cNvSpPr>
          <p:nvPr>
            <p:ph type="title"/>
          </p:nvPr>
        </p:nvSpPr>
        <p:spPr>
          <a:xfrm>
            <a:off x="3431569" y="359699"/>
            <a:ext cx="5260044"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latin typeface="+mj-lt"/>
              </a:rPr>
              <a:t>Common syntax</a:t>
            </a:r>
            <a:endParaRPr sz="5400" dirty="0">
              <a:latin typeface="+mj-lt"/>
            </a:endParaRPr>
          </a:p>
        </p:txBody>
      </p:sp>
      <p:sp>
        <p:nvSpPr>
          <p:cNvPr id="134" name="Google Shape;134;p17"/>
          <p:cNvSpPr txBox="1"/>
          <p:nvPr/>
        </p:nvSpPr>
        <p:spPr>
          <a:xfrm>
            <a:off x="2215109" y="1371719"/>
            <a:ext cx="8778240" cy="1515214"/>
          </a:xfrm>
          <a:prstGeom prst="rect">
            <a:avLst/>
          </a:prstGeom>
          <a:noFill/>
          <a:ln>
            <a:noFill/>
          </a:ln>
        </p:spPr>
        <p:txBody>
          <a:bodyPr spcFirstLastPara="1" wrap="square" lIns="0" tIns="6804" rIns="0" bIns="0" anchor="t" anchorCtr="0">
            <a:noAutofit/>
          </a:bodyPr>
          <a:lstStyle/>
          <a:p>
            <a:pPr marL="6803" marR="2721">
              <a:lnSpc>
                <a:spcPct val="125057"/>
              </a:lnSpc>
            </a:pPr>
            <a:r>
              <a:rPr lang="en-US" sz="2800" dirty="0">
                <a:latin typeface="+mj-lt"/>
                <a:ea typeface="Calibri"/>
                <a:cs typeface="Calibri"/>
                <a:sym typeface="Calibri"/>
              </a:rPr>
              <a:t>Each function takes a data frame as its first argument and returns a data frame as its output.</a:t>
            </a:r>
            <a:endParaRPr sz="2800" dirty="0">
              <a:latin typeface="+mj-lt"/>
              <a:ea typeface="Calibri"/>
              <a:cs typeface="Calibri"/>
              <a:sym typeface="Calibri"/>
            </a:endParaRPr>
          </a:p>
        </p:txBody>
      </p:sp>
      <p:grpSp>
        <p:nvGrpSpPr>
          <p:cNvPr id="5" name="Group 4"/>
          <p:cNvGrpSpPr/>
          <p:nvPr/>
        </p:nvGrpSpPr>
        <p:grpSpPr>
          <a:xfrm>
            <a:off x="6153214" y="3480013"/>
            <a:ext cx="4318427" cy="2026707"/>
            <a:chOff x="5536772" y="3480013"/>
            <a:chExt cx="4318427" cy="2026707"/>
          </a:xfrm>
        </p:grpSpPr>
        <p:sp>
          <p:nvSpPr>
            <p:cNvPr id="135" name="Google Shape;135;p17"/>
            <p:cNvSpPr/>
            <p:nvPr/>
          </p:nvSpPr>
          <p:spPr>
            <a:xfrm>
              <a:off x="5536772" y="3480013"/>
              <a:ext cx="4318427" cy="2026707"/>
            </a:xfrm>
            <a:custGeom>
              <a:avLst/>
              <a:gdLst>
                <a:gd name="connsiteX0" fmla="*/ 0 w 2611120"/>
                <a:gd name="connsiteY0" fmla="*/ 230178 h 1381042"/>
                <a:gd name="connsiteX1" fmla="*/ 230178 w 2611120"/>
                <a:gd name="connsiteY1" fmla="*/ 0 h 1381042"/>
                <a:gd name="connsiteX2" fmla="*/ 435187 w 2611120"/>
                <a:gd name="connsiteY2" fmla="*/ 0 h 1381042"/>
                <a:gd name="connsiteX3" fmla="*/ 435187 w 2611120"/>
                <a:gd name="connsiteY3" fmla="*/ 0 h 1381042"/>
                <a:gd name="connsiteX4" fmla="*/ 1087967 w 2611120"/>
                <a:gd name="connsiteY4" fmla="*/ 0 h 1381042"/>
                <a:gd name="connsiteX5" fmla="*/ 2380942 w 2611120"/>
                <a:gd name="connsiteY5" fmla="*/ 0 h 1381042"/>
                <a:gd name="connsiteX6" fmla="*/ 2611120 w 2611120"/>
                <a:gd name="connsiteY6" fmla="*/ 230178 h 1381042"/>
                <a:gd name="connsiteX7" fmla="*/ 2611120 w 2611120"/>
                <a:gd name="connsiteY7" fmla="*/ 230174 h 1381042"/>
                <a:gd name="connsiteX8" fmla="*/ 2611120 w 2611120"/>
                <a:gd name="connsiteY8" fmla="*/ 230174 h 1381042"/>
                <a:gd name="connsiteX9" fmla="*/ 2611120 w 2611120"/>
                <a:gd name="connsiteY9" fmla="*/ 575434 h 1381042"/>
                <a:gd name="connsiteX10" fmla="*/ 2611120 w 2611120"/>
                <a:gd name="connsiteY10" fmla="*/ 1150864 h 1381042"/>
                <a:gd name="connsiteX11" fmla="*/ 2380942 w 2611120"/>
                <a:gd name="connsiteY11" fmla="*/ 1381042 h 1381042"/>
                <a:gd name="connsiteX12" fmla="*/ 1087967 w 2611120"/>
                <a:gd name="connsiteY12" fmla="*/ 1381042 h 1381042"/>
                <a:gd name="connsiteX13" fmla="*/ 435187 w 2611120"/>
                <a:gd name="connsiteY13" fmla="*/ 1381042 h 1381042"/>
                <a:gd name="connsiteX14" fmla="*/ 435187 w 2611120"/>
                <a:gd name="connsiteY14" fmla="*/ 1381042 h 1381042"/>
                <a:gd name="connsiteX15" fmla="*/ 230178 w 2611120"/>
                <a:gd name="connsiteY15" fmla="*/ 1381042 h 1381042"/>
                <a:gd name="connsiteX16" fmla="*/ 0 w 2611120"/>
                <a:gd name="connsiteY16" fmla="*/ 1150864 h 1381042"/>
                <a:gd name="connsiteX17" fmla="*/ 0 w 2611120"/>
                <a:gd name="connsiteY17" fmla="*/ 575434 h 1381042"/>
                <a:gd name="connsiteX18" fmla="*/ -1707307 w 2611120"/>
                <a:gd name="connsiteY18" fmla="*/ -645665 h 1381042"/>
                <a:gd name="connsiteX19" fmla="*/ 0 w 2611120"/>
                <a:gd name="connsiteY19" fmla="*/ 230174 h 1381042"/>
                <a:gd name="connsiteX20" fmla="*/ 0 w 2611120"/>
                <a:gd name="connsiteY20" fmla="*/ 230178 h 1381042"/>
                <a:gd name="connsiteX0" fmla="*/ 1707307 w 4318427"/>
                <a:gd name="connsiteY0" fmla="*/ 875843 h 2026707"/>
                <a:gd name="connsiteX1" fmla="*/ 1937485 w 4318427"/>
                <a:gd name="connsiteY1" fmla="*/ 645665 h 2026707"/>
                <a:gd name="connsiteX2" fmla="*/ 2142494 w 4318427"/>
                <a:gd name="connsiteY2" fmla="*/ 645665 h 2026707"/>
                <a:gd name="connsiteX3" fmla="*/ 2142494 w 4318427"/>
                <a:gd name="connsiteY3" fmla="*/ 645665 h 2026707"/>
                <a:gd name="connsiteX4" fmla="*/ 2795274 w 4318427"/>
                <a:gd name="connsiteY4" fmla="*/ 645665 h 2026707"/>
                <a:gd name="connsiteX5" fmla="*/ 4088249 w 4318427"/>
                <a:gd name="connsiteY5" fmla="*/ 645665 h 2026707"/>
                <a:gd name="connsiteX6" fmla="*/ 4318427 w 4318427"/>
                <a:gd name="connsiteY6" fmla="*/ 875843 h 2026707"/>
                <a:gd name="connsiteX7" fmla="*/ 4318427 w 4318427"/>
                <a:gd name="connsiteY7" fmla="*/ 875839 h 2026707"/>
                <a:gd name="connsiteX8" fmla="*/ 4318427 w 4318427"/>
                <a:gd name="connsiteY8" fmla="*/ 875839 h 2026707"/>
                <a:gd name="connsiteX9" fmla="*/ 4318427 w 4318427"/>
                <a:gd name="connsiteY9" fmla="*/ 1221099 h 2026707"/>
                <a:gd name="connsiteX10" fmla="*/ 4318427 w 4318427"/>
                <a:gd name="connsiteY10" fmla="*/ 1796529 h 2026707"/>
                <a:gd name="connsiteX11" fmla="*/ 4088249 w 4318427"/>
                <a:gd name="connsiteY11" fmla="*/ 2026707 h 2026707"/>
                <a:gd name="connsiteX12" fmla="*/ 2795274 w 4318427"/>
                <a:gd name="connsiteY12" fmla="*/ 2026707 h 2026707"/>
                <a:gd name="connsiteX13" fmla="*/ 2142494 w 4318427"/>
                <a:gd name="connsiteY13" fmla="*/ 2026707 h 2026707"/>
                <a:gd name="connsiteX14" fmla="*/ 2142494 w 4318427"/>
                <a:gd name="connsiteY14" fmla="*/ 2026707 h 2026707"/>
                <a:gd name="connsiteX15" fmla="*/ 1937485 w 4318427"/>
                <a:gd name="connsiteY15" fmla="*/ 2026707 h 2026707"/>
                <a:gd name="connsiteX16" fmla="*/ 1707307 w 4318427"/>
                <a:gd name="connsiteY16" fmla="*/ 1796529 h 2026707"/>
                <a:gd name="connsiteX17" fmla="*/ 1717467 w 4318427"/>
                <a:gd name="connsiteY17" fmla="*/ 1048379 h 2026707"/>
                <a:gd name="connsiteX18" fmla="*/ 0 w 4318427"/>
                <a:gd name="connsiteY18" fmla="*/ 0 h 2026707"/>
                <a:gd name="connsiteX19" fmla="*/ 1707307 w 4318427"/>
                <a:gd name="connsiteY19" fmla="*/ 875839 h 2026707"/>
                <a:gd name="connsiteX20" fmla="*/ 1707307 w 4318427"/>
                <a:gd name="connsiteY20" fmla="*/ 875843 h 2026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18427" h="2026707">
                  <a:moveTo>
                    <a:pt x="1707307" y="875843"/>
                  </a:moveTo>
                  <a:cubicBezTo>
                    <a:pt x="1707307" y="748719"/>
                    <a:pt x="1810361" y="645665"/>
                    <a:pt x="1937485" y="645665"/>
                  </a:cubicBezTo>
                  <a:lnTo>
                    <a:pt x="2142494" y="645665"/>
                  </a:lnTo>
                  <a:lnTo>
                    <a:pt x="2142494" y="645665"/>
                  </a:lnTo>
                  <a:lnTo>
                    <a:pt x="2795274" y="645665"/>
                  </a:lnTo>
                  <a:lnTo>
                    <a:pt x="4088249" y="645665"/>
                  </a:lnTo>
                  <a:cubicBezTo>
                    <a:pt x="4215373" y="645665"/>
                    <a:pt x="4318427" y="748719"/>
                    <a:pt x="4318427" y="875843"/>
                  </a:cubicBezTo>
                  <a:lnTo>
                    <a:pt x="4318427" y="875839"/>
                  </a:lnTo>
                  <a:lnTo>
                    <a:pt x="4318427" y="875839"/>
                  </a:lnTo>
                  <a:lnTo>
                    <a:pt x="4318427" y="1221099"/>
                  </a:lnTo>
                  <a:lnTo>
                    <a:pt x="4318427" y="1796529"/>
                  </a:lnTo>
                  <a:cubicBezTo>
                    <a:pt x="4318427" y="1923653"/>
                    <a:pt x="4215373" y="2026707"/>
                    <a:pt x="4088249" y="2026707"/>
                  </a:cubicBezTo>
                  <a:lnTo>
                    <a:pt x="2795274" y="2026707"/>
                  </a:lnTo>
                  <a:lnTo>
                    <a:pt x="2142494" y="2026707"/>
                  </a:lnTo>
                  <a:lnTo>
                    <a:pt x="2142494" y="2026707"/>
                  </a:lnTo>
                  <a:lnTo>
                    <a:pt x="1937485" y="2026707"/>
                  </a:lnTo>
                  <a:cubicBezTo>
                    <a:pt x="1810361" y="2026707"/>
                    <a:pt x="1707307" y="1923653"/>
                    <a:pt x="1707307" y="1796529"/>
                  </a:cubicBezTo>
                  <a:lnTo>
                    <a:pt x="1717467" y="1048379"/>
                  </a:lnTo>
                  <a:lnTo>
                    <a:pt x="0" y="0"/>
                  </a:lnTo>
                  <a:lnTo>
                    <a:pt x="1707307" y="875839"/>
                  </a:lnTo>
                  <a:lnTo>
                    <a:pt x="1707307" y="875843"/>
                  </a:lnTo>
                  <a:close/>
                </a:path>
              </a:pathLst>
            </a:custGeom>
            <a:solidFill>
              <a:srgbClr val="A0C283"/>
            </a:solidFill>
            <a:ln>
              <a:noFill/>
            </a:ln>
          </p:spPr>
          <p:txBody>
            <a:bodyPr spcFirstLastPara="1" wrap="square" lIns="0" tIns="0" rIns="0" bIns="0" anchor="t" anchorCtr="0">
              <a:noAutofit/>
            </a:bodyPr>
            <a:lstStyle/>
            <a:p>
              <a:endParaRPr sz="964">
                <a:latin typeface="+mj-lt"/>
              </a:endParaRPr>
            </a:p>
          </p:txBody>
        </p:sp>
        <p:sp>
          <p:nvSpPr>
            <p:cNvPr id="136" name="Google Shape;136;p17"/>
            <p:cNvSpPr txBox="1"/>
            <p:nvPr/>
          </p:nvSpPr>
          <p:spPr>
            <a:xfrm>
              <a:off x="7460645" y="4235999"/>
              <a:ext cx="2176923" cy="710036"/>
            </a:xfrm>
            <a:prstGeom prst="rect">
              <a:avLst/>
            </a:prstGeom>
            <a:noFill/>
            <a:ln>
              <a:noFill/>
            </a:ln>
          </p:spPr>
          <p:txBody>
            <a:bodyPr spcFirstLastPara="1" wrap="square" lIns="0" tIns="32652" rIns="0" bIns="0" anchor="t" anchorCtr="0">
              <a:noAutofit/>
            </a:bodyPr>
            <a:lstStyle/>
            <a:p>
              <a:pPr marL="337448" marR="2721" indent="-330985">
                <a:lnSpc>
                  <a:spcPct val="113506"/>
                </a:lnSpc>
              </a:pPr>
              <a:r>
                <a:rPr lang="en-US" sz="2800" b="1" dirty="0">
                  <a:solidFill>
                    <a:srgbClr val="FFFFFF"/>
                  </a:solidFill>
                  <a:latin typeface="+mj-lt"/>
                  <a:ea typeface="Trebuchet MS"/>
                  <a:cs typeface="Trebuchet MS"/>
                  <a:sym typeface="Trebuchet MS"/>
                </a:rPr>
                <a:t>specific  arguments</a:t>
              </a:r>
              <a:endParaRPr sz="2800" dirty="0">
                <a:latin typeface="+mj-lt"/>
                <a:ea typeface="Trebuchet MS"/>
                <a:cs typeface="Trebuchet MS"/>
                <a:sym typeface="Trebuchet MS"/>
              </a:endParaRPr>
            </a:p>
          </p:txBody>
        </p:sp>
      </p:grpSp>
      <p:grpSp>
        <p:nvGrpSpPr>
          <p:cNvPr id="4" name="Group 3"/>
          <p:cNvGrpSpPr/>
          <p:nvPr/>
        </p:nvGrpSpPr>
        <p:grpSpPr>
          <a:xfrm>
            <a:off x="4828494" y="3457109"/>
            <a:ext cx="2385235" cy="2049612"/>
            <a:chOff x="4212052" y="3457109"/>
            <a:chExt cx="2385235" cy="2049612"/>
          </a:xfrm>
        </p:grpSpPr>
        <p:sp>
          <p:nvSpPr>
            <p:cNvPr id="137" name="Google Shape;137;p17"/>
            <p:cNvSpPr/>
            <p:nvPr/>
          </p:nvSpPr>
          <p:spPr>
            <a:xfrm>
              <a:off x="4212052" y="3457109"/>
              <a:ext cx="2342916" cy="204961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250766">
                  <a:moveTo>
                    <a:pt x="0" y="932146"/>
                  </a:moveTo>
                  <a:cubicBezTo>
                    <a:pt x="0" y="786492"/>
                    <a:pt x="118076" y="668416"/>
                    <a:pt x="263730" y="668416"/>
                  </a:cubicBezTo>
                  <a:lnTo>
                    <a:pt x="536687" y="668416"/>
                  </a:lnTo>
                  <a:lnTo>
                    <a:pt x="27341" y="0"/>
                  </a:lnTo>
                  <a:lnTo>
                    <a:pt x="909917" y="668416"/>
                  </a:lnTo>
                  <a:lnTo>
                    <a:pt x="1920071" y="668416"/>
                  </a:lnTo>
                  <a:cubicBezTo>
                    <a:pt x="2065725" y="668416"/>
                    <a:pt x="2183801" y="786492"/>
                    <a:pt x="2183801" y="932146"/>
                  </a:cubicBezTo>
                  <a:lnTo>
                    <a:pt x="2183801" y="932141"/>
                  </a:lnTo>
                  <a:lnTo>
                    <a:pt x="2183801" y="932141"/>
                  </a:lnTo>
                  <a:lnTo>
                    <a:pt x="2183801" y="1327729"/>
                  </a:lnTo>
                  <a:lnTo>
                    <a:pt x="2183801" y="1987036"/>
                  </a:lnTo>
                  <a:cubicBezTo>
                    <a:pt x="2183801" y="2132690"/>
                    <a:pt x="2065725" y="2250766"/>
                    <a:pt x="1920071" y="2250766"/>
                  </a:cubicBezTo>
                  <a:lnTo>
                    <a:pt x="909917" y="2250766"/>
                  </a:lnTo>
                  <a:lnTo>
                    <a:pt x="363967" y="2250766"/>
                  </a:lnTo>
                  <a:lnTo>
                    <a:pt x="363967" y="2250766"/>
                  </a:lnTo>
                  <a:lnTo>
                    <a:pt x="263730" y="2250766"/>
                  </a:lnTo>
                  <a:cubicBezTo>
                    <a:pt x="118076" y="2250766"/>
                    <a:pt x="0" y="2132690"/>
                    <a:pt x="0" y="1987036"/>
                  </a:cubicBezTo>
                  <a:lnTo>
                    <a:pt x="0" y="1327729"/>
                  </a:lnTo>
                  <a:lnTo>
                    <a:pt x="0" y="932141"/>
                  </a:lnTo>
                  <a:lnTo>
                    <a:pt x="0" y="932141"/>
                  </a:lnTo>
                  <a:lnTo>
                    <a:pt x="0" y="932146"/>
                  </a:lnTo>
                  <a:close/>
                </a:path>
              </a:pathLst>
            </a:custGeom>
            <a:solidFill>
              <a:srgbClr val="78AAD6"/>
            </a:solidFill>
            <a:ln>
              <a:noFill/>
            </a:ln>
          </p:spPr>
          <p:txBody>
            <a:bodyPr spcFirstLastPara="1" wrap="square" lIns="0" tIns="0" rIns="0" bIns="0" anchor="t" anchorCtr="0">
              <a:noAutofit/>
            </a:bodyPr>
            <a:lstStyle/>
            <a:p>
              <a:endParaRPr sz="964">
                <a:latin typeface="+mj-lt"/>
              </a:endParaRPr>
            </a:p>
          </p:txBody>
        </p:sp>
        <p:sp>
          <p:nvSpPr>
            <p:cNvPr id="138" name="Google Shape;138;p17"/>
            <p:cNvSpPr txBox="1"/>
            <p:nvPr/>
          </p:nvSpPr>
          <p:spPr>
            <a:xfrm>
              <a:off x="4269566" y="4235999"/>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grpSp>
      <p:grpSp>
        <p:nvGrpSpPr>
          <p:cNvPr id="2" name="Group 1"/>
          <p:cNvGrpSpPr/>
          <p:nvPr/>
        </p:nvGrpSpPr>
        <p:grpSpPr>
          <a:xfrm>
            <a:off x="2276069" y="3477544"/>
            <a:ext cx="1853024" cy="2029177"/>
            <a:chOff x="2276069" y="3477544"/>
            <a:chExt cx="1853024" cy="2029177"/>
          </a:xfrm>
        </p:grpSpPr>
        <p:sp>
          <p:nvSpPr>
            <p:cNvPr id="139" name="Google Shape;139;p17"/>
            <p:cNvSpPr/>
            <p:nvPr/>
          </p:nvSpPr>
          <p:spPr>
            <a:xfrm>
              <a:off x="2276069" y="3477544"/>
              <a:ext cx="1666011" cy="2029177"/>
            </a:xfrm>
            <a:custGeom>
              <a:avLst/>
              <a:gdLst>
                <a:gd name="connsiteX0" fmla="*/ 0 w 1666011"/>
                <a:gd name="connsiteY0" fmla="*/ 263725 h 1582318"/>
                <a:gd name="connsiteX1" fmla="*/ 263725 w 1666011"/>
                <a:gd name="connsiteY1" fmla="*/ 0 h 1582318"/>
                <a:gd name="connsiteX2" fmla="*/ 277669 w 1666011"/>
                <a:gd name="connsiteY2" fmla="*/ 0 h 1582318"/>
                <a:gd name="connsiteX3" fmla="*/ 513165 w 1666011"/>
                <a:gd name="connsiteY3" fmla="*/ -648133 h 1582318"/>
                <a:gd name="connsiteX4" fmla="*/ 694171 w 1666011"/>
                <a:gd name="connsiteY4" fmla="*/ 0 h 1582318"/>
                <a:gd name="connsiteX5" fmla="*/ 1402286 w 1666011"/>
                <a:gd name="connsiteY5" fmla="*/ 0 h 1582318"/>
                <a:gd name="connsiteX6" fmla="*/ 1666011 w 1666011"/>
                <a:gd name="connsiteY6" fmla="*/ 263725 h 1582318"/>
                <a:gd name="connsiteX7" fmla="*/ 1666011 w 1666011"/>
                <a:gd name="connsiteY7" fmla="*/ 263720 h 1582318"/>
                <a:gd name="connsiteX8" fmla="*/ 1666011 w 1666011"/>
                <a:gd name="connsiteY8" fmla="*/ 263720 h 1582318"/>
                <a:gd name="connsiteX9" fmla="*/ 1666011 w 1666011"/>
                <a:gd name="connsiteY9" fmla="*/ 659299 h 1582318"/>
                <a:gd name="connsiteX10" fmla="*/ 1666011 w 1666011"/>
                <a:gd name="connsiteY10" fmla="*/ 1318593 h 1582318"/>
                <a:gd name="connsiteX11" fmla="*/ 1402286 w 1666011"/>
                <a:gd name="connsiteY11" fmla="*/ 1582318 h 1582318"/>
                <a:gd name="connsiteX12" fmla="*/ 694171 w 1666011"/>
                <a:gd name="connsiteY12" fmla="*/ 1582318 h 1582318"/>
                <a:gd name="connsiteX13" fmla="*/ 277669 w 1666011"/>
                <a:gd name="connsiteY13" fmla="*/ 1582318 h 1582318"/>
                <a:gd name="connsiteX14" fmla="*/ 277669 w 1666011"/>
                <a:gd name="connsiteY14" fmla="*/ 1582318 h 1582318"/>
                <a:gd name="connsiteX15" fmla="*/ 263725 w 1666011"/>
                <a:gd name="connsiteY15" fmla="*/ 1582318 h 1582318"/>
                <a:gd name="connsiteX16" fmla="*/ 0 w 1666011"/>
                <a:gd name="connsiteY16" fmla="*/ 1318593 h 1582318"/>
                <a:gd name="connsiteX17" fmla="*/ 0 w 1666011"/>
                <a:gd name="connsiteY17" fmla="*/ 659299 h 1582318"/>
                <a:gd name="connsiteX18" fmla="*/ 0 w 1666011"/>
                <a:gd name="connsiteY18" fmla="*/ 263720 h 1582318"/>
                <a:gd name="connsiteX19" fmla="*/ 0 w 1666011"/>
                <a:gd name="connsiteY19" fmla="*/ 263720 h 1582318"/>
                <a:gd name="connsiteX20" fmla="*/ 0 w 1666011"/>
                <a:gd name="connsiteY20" fmla="*/ 263725 h 1582318"/>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9417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1289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66011" h="2230451">
                  <a:moveTo>
                    <a:pt x="0" y="911858"/>
                  </a:moveTo>
                  <a:cubicBezTo>
                    <a:pt x="0" y="766207"/>
                    <a:pt x="118074" y="648133"/>
                    <a:pt x="263725" y="648133"/>
                  </a:cubicBezTo>
                  <a:lnTo>
                    <a:pt x="450389" y="637973"/>
                  </a:lnTo>
                  <a:lnTo>
                    <a:pt x="513165" y="0"/>
                  </a:lnTo>
                  <a:lnTo>
                    <a:pt x="612891" y="648133"/>
                  </a:lnTo>
                  <a:lnTo>
                    <a:pt x="1402286" y="648133"/>
                  </a:lnTo>
                  <a:cubicBezTo>
                    <a:pt x="1547937" y="648133"/>
                    <a:pt x="1666011" y="766207"/>
                    <a:pt x="1666011" y="911858"/>
                  </a:cubicBezTo>
                  <a:lnTo>
                    <a:pt x="1666011" y="911853"/>
                  </a:lnTo>
                  <a:lnTo>
                    <a:pt x="1666011" y="911853"/>
                  </a:lnTo>
                  <a:lnTo>
                    <a:pt x="1666011" y="1307432"/>
                  </a:lnTo>
                  <a:lnTo>
                    <a:pt x="1666011" y="1966726"/>
                  </a:lnTo>
                  <a:cubicBezTo>
                    <a:pt x="1666011" y="2112377"/>
                    <a:pt x="1547937" y="2230451"/>
                    <a:pt x="1402286" y="2230451"/>
                  </a:cubicBezTo>
                  <a:lnTo>
                    <a:pt x="694171" y="2230451"/>
                  </a:lnTo>
                  <a:lnTo>
                    <a:pt x="277669" y="2230451"/>
                  </a:lnTo>
                  <a:lnTo>
                    <a:pt x="277669" y="2230451"/>
                  </a:lnTo>
                  <a:lnTo>
                    <a:pt x="263725" y="2230451"/>
                  </a:lnTo>
                  <a:cubicBezTo>
                    <a:pt x="118074" y="2230451"/>
                    <a:pt x="0" y="2112377"/>
                    <a:pt x="0" y="1966726"/>
                  </a:cubicBezTo>
                  <a:lnTo>
                    <a:pt x="0" y="1307432"/>
                  </a:lnTo>
                  <a:lnTo>
                    <a:pt x="0" y="911853"/>
                  </a:lnTo>
                  <a:lnTo>
                    <a:pt x="0" y="911853"/>
                  </a:lnTo>
                  <a:lnTo>
                    <a:pt x="0" y="911858"/>
                  </a:lnTo>
                  <a:close/>
                </a:path>
              </a:pathLst>
            </a:custGeom>
            <a:solidFill>
              <a:srgbClr val="929292"/>
            </a:solidFill>
            <a:ln>
              <a:noFill/>
            </a:ln>
          </p:spPr>
          <p:txBody>
            <a:bodyPr spcFirstLastPara="1" wrap="square" lIns="0" tIns="0" rIns="0" bIns="0" anchor="t" anchorCtr="0">
              <a:noAutofit/>
            </a:bodyPr>
            <a:lstStyle/>
            <a:p>
              <a:endParaRPr sz="964">
                <a:latin typeface="+mj-lt"/>
              </a:endParaRPr>
            </a:p>
          </p:txBody>
        </p:sp>
        <p:sp>
          <p:nvSpPr>
            <p:cNvPr id="140" name="Google Shape;140;p17"/>
            <p:cNvSpPr txBox="1"/>
            <p:nvPr/>
          </p:nvSpPr>
          <p:spPr>
            <a:xfrm>
              <a:off x="2457182" y="4235999"/>
              <a:ext cx="1671911" cy="997618"/>
            </a:xfrm>
            <a:prstGeom prst="rect">
              <a:avLst/>
            </a:prstGeom>
            <a:noFill/>
            <a:ln>
              <a:noFill/>
            </a:ln>
          </p:spPr>
          <p:txBody>
            <a:bodyPr spcFirstLastPara="1" wrap="square" lIns="0" tIns="8504" rIns="0" bIns="0" anchor="t" anchorCtr="0">
              <a:noAutofit/>
            </a:bodyPr>
            <a:lstStyle/>
            <a:p>
              <a:pPr marL="6803"/>
              <a:r>
                <a:rPr lang="en-US" sz="2800" b="1" dirty="0">
                  <a:solidFill>
                    <a:srgbClr val="FFFFFF"/>
                  </a:solidFill>
                  <a:latin typeface="+mj-lt"/>
                  <a:ea typeface="Trebuchet MS"/>
                  <a:cs typeface="Trebuchet MS"/>
                  <a:sym typeface="Trebuchet MS"/>
                </a:rPr>
                <a:t>dplyr function</a:t>
              </a:r>
              <a:endParaRPr sz="2800" dirty="0">
                <a:latin typeface="+mj-lt"/>
                <a:ea typeface="Trebuchet MS"/>
                <a:cs typeface="Trebuchet MS"/>
                <a:sym typeface="Trebuchet MS"/>
              </a:endParaRPr>
            </a:p>
          </p:txBody>
        </p:sp>
      </p:grpSp>
      <p:sp>
        <p:nvSpPr>
          <p:cNvPr id="3" name="Rectangle 2"/>
          <p:cNvSpPr/>
          <p:nvPr/>
        </p:nvSpPr>
        <p:spPr>
          <a:xfrm>
            <a:off x="2134955" y="2883850"/>
            <a:ext cx="4627229" cy="584775"/>
          </a:xfrm>
          <a:prstGeom prst="rect">
            <a:avLst/>
          </a:prstGeom>
        </p:spPr>
        <p:txBody>
          <a:bodyPr wrap="non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function(</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 </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8" name="Slide Number Placeholder 8"/>
          <p:cNvSpPr txBox="1">
            <a:spLocks/>
          </p:cNvSpPr>
          <p:nvPr/>
        </p:nvSpPr>
        <p:spPr>
          <a:xfrm>
            <a:off x="9259439" y="6515036"/>
            <a:ext cx="2804134" cy="342964"/>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9pPr>
          </a:lstStyle>
          <a:p>
            <a:fld id="{00000000-1234-1234-1234-123412341234}" type="slidenum">
              <a:rPr lang="en-US" sz="1600" smtClean="0"/>
              <a:pPr/>
              <a:t>14</a:t>
            </a:fld>
            <a:endParaRPr lang="en-US" sz="1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a:solidFill>
                  <a:schemeClr val="tx1">
                    <a:lumMod val="75000"/>
                    <a:lumOff val="25000"/>
                  </a:schemeClr>
                </a:solidFill>
              </a:rPr>
              <a:t>Filtering a Subset of Rows</a:t>
            </a:r>
          </a:p>
        </p:txBody>
      </p:sp>
    </p:spTree>
    <p:extLst>
      <p:ext uri="{BB962C8B-B14F-4D97-AF65-F5344CB8AC3E}">
        <p14:creationId xmlns:p14="http://schemas.microsoft.com/office/powerpoint/2010/main" val="20340221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graphicFrame>
        <p:nvGraphicFramePr>
          <p:cNvPr id="154" name="Google Shape;154;p18"/>
          <p:cNvGraphicFramePr/>
          <p:nvPr/>
        </p:nvGraphicFramePr>
        <p:xfrm>
          <a:off x="1064973" y="2557823"/>
          <a:ext cx="4019961" cy="3296832"/>
        </p:xfrm>
        <a:graphic>
          <a:graphicData uri="http://schemas.openxmlformats.org/drawingml/2006/table">
            <a:tbl>
              <a:tblPr firstRow="1" bandRow="1">
                <a:noFill/>
              </a:tblPr>
              <a:tblGrid>
                <a:gridCol w="804013">
                  <a:extLst>
                    <a:ext uri="{9D8B030D-6E8A-4147-A177-3AD203B41FA5}">
                      <a16:colId xmlns:a16="http://schemas.microsoft.com/office/drawing/2014/main" val="20000"/>
                    </a:ext>
                  </a:extLst>
                </a:gridCol>
                <a:gridCol w="760578">
                  <a:extLst>
                    <a:ext uri="{9D8B030D-6E8A-4147-A177-3AD203B41FA5}">
                      <a16:colId xmlns:a16="http://schemas.microsoft.com/office/drawing/2014/main" val="20001"/>
                    </a:ext>
                  </a:extLst>
                </a:gridCol>
                <a:gridCol w="1100939">
                  <a:extLst>
                    <a:ext uri="{9D8B030D-6E8A-4147-A177-3AD203B41FA5}">
                      <a16:colId xmlns:a16="http://schemas.microsoft.com/office/drawing/2014/main" val="20002"/>
                    </a:ext>
                  </a:extLst>
                </a:gridCol>
                <a:gridCol w="1354431">
                  <a:extLst>
                    <a:ext uri="{9D8B030D-6E8A-4147-A177-3AD203B41FA5}">
                      <a16:colId xmlns:a16="http://schemas.microsoft.com/office/drawing/2014/main" val="20003"/>
                    </a:ext>
                  </a:extLst>
                </a:gridCol>
              </a:tblGrid>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56" name="Google Shape;156;p18"/>
          <p:cNvGraphicFramePr/>
          <p:nvPr/>
        </p:nvGraphicFramePr>
        <p:xfrm>
          <a:off x="7283202" y="2847899"/>
          <a:ext cx="4019961" cy="1358340"/>
        </p:xfrm>
        <a:graphic>
          <a:graphicData uri="http://schemas.openxmlformats.org/drawingml/2006/table">
            <a:tbl>
              <a:tblPr firstRow="1" bandRow="1">
                <a:noFill/>
              </a:tblPr>
              <a:tblGrid>
                <a:gridCol w="804013">
                  <a:extLst>
                    <a:ext uri="{9D8B030D-6E8A-4147-A177-3AD203B41FA5}">
                      <a16:colId xmlns:a16="http://schemas.microsoft.com/office/drawing/2014/main" val="20000"/>
                    </a:ext>
                  </a:extLst>
                </a:gridCol>
                <a:gridCol w="760578">
                  <a:extLst>
                    <a:ext uri="{9D8B030D-6E8A-4147-A177-3AD203B41FA5}">
                      <a16:colId xmlns:a16="http://schemas.microsoft.com/office/drawing/2014/main" val="20001"/>
                    </a:ext>
                  </a:extLst>
                </a:gridCol>
                <a:gridCol w="1100939">
                  <a:extLst>
                    <a:ext uri="{9D8B030D-6E8A-4147-A177-3AD203B41FA5}">
                      <a16:colId xmlns:a16="http://schemas.microsoft.com/office/drawing/2014/main" val="20002"/>
                    </a:ext>
                  </a:extLst>
                </a:gridCol>
                <a:gridCol w="1354431">
                  <a:extLst>
                    <a:ext uri="{9D8B030D-6E8A-4147-A177-3AD203B41FA5}">
                      <a16:colId xmlns:a16="http://schemas.microsoft.com/office/drawing/2014/main" val="20003"/>
                    </a:ext>
                  </a:extLst>
                </a:gridCol>
              </a:tblGrid>
              <a:tr h="452780">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45278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45278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14"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5" name="Google Shape;293;p32"/>
          <p:cNvSpPr txBox="1">
            <a:spLocks noGrp="1"/>
          </p:cNvSpPr>
          <p:nvPr>
            <p:ph type="title"/>
          </p:nvPr>
        </p:nvSpPr>
        <p:spPr>
          <a:xfrm>
            <a:off x="5143765" y="684400"/>
            <a:ext cx="1904470"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rPr>
              <a:t>filter()</a:t>
            </a:r>
            <a:endParaRPr dirty="0"/>
          </a:p>
        </p:txBody>
      </p:sp>
      <p:sp>
        <p:nvSpPr>
          <p:cNvPr id="16"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sp>
        <p:nvSpPr>
          <p:cNvPr id="17" name="Right Arrow 16"/>
          <p:cNvSpPr/>
          <p:nvPr/>
        </p:nvSpPr>
        <p:spPr>
          <a:xfrm>
            <a:off x="5772588" y="3374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p:nvPr/>
        </p:nvGrpSpPr>
        <p:grpSpPr>
          <a:xfrm>
            <a:off x="7155636" y="4907214"/>
            <a:ext cx="3329484" cy="1586106"/>
            <a:chOff x="6009784" y="4089073"/>
            <a:chExt cx="2928396" cy="2552214"/>
          </a:xfrm>
        </p:grpSpPr>
        <p:sp>
          <p:nvSpPr>
            <p:cNvPr id="10"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800" b="1" dirty="0">
                  <a:solidFill>
                    <a:srgbClr val="FFFFFF"/>
                  </a:solidFill>
                  <a:latin typeface="Verdana" panose="020B0604030504040204" pitchFamily="34" charset="0"/>
                  <a:ea typeface="Verdana" panose="020B0604030504040204" pitchFamily="34" charset="0"/>
                  <a:cs typeface="Calibri"/>
                  <a:sym typeface="Trebuchet MS"/>
                </a:rPr>
                <a:t>↓</a:t>
              </a:r>
              <a:r>
                <a:rPr lang="en-US" sz="2400" dirty="0">
                  <a:solidFill>
                    <a:srgbClr val="FFFFFF"/>
                  </a:solidFill>
                  <a:latin typeface="Trebuchet MS"/>
                  <a:ea typeface="Trebuchet MS"/>
                  <a:cs typeface="Trebuchet MS"/>
                  <a:sym typeface="Trebuchet MS"/>
                </a:rPr>
                <a:t>  </a:t>
              </a:r>
              <a:r>
                <a:rPr lang="en-US" sz="2062" dirty="0">
                  <a:solidFill>
                    <a:srgbClr val="FFFFFF"/>
                  </a:solidFill>
                  <a:latin typeface="Trebuchet MS"/>
                  <a:ea typeface="Trebuchet MS"/>
                  <a:cs typeface="Trebuchet MS"/>
                  <a:sym typeface="Trebuchet MS"/>
                </a:rPr>
                <a:t>Number of rows</a:t>
              </a:r>
            </a:p>
            <a:p>
              <a:pPr marL="8164">
                <a:lnSpc>
                  <a:spcPct val="116753"/>
                </a:lnSpc>
              </a:pPr>
              <a:r>
                <a:rPr lang="en-US" sz="2400" b="1" dirty="0">
                  <a:solidFill>
                    <a:srgbClr val="FFFFFF"/>
                  </a:solidFill>
                  <a:latin typeface="Verdana" panose="020B0604030504040204" pitchFamily="34" charset="0"/>
                  <a:ea typeface="Verdana" panose="020B0604030504040204" pitchFamily="34" charset="0"/>
                  <a:cs typeface="Calibri"/>
                  <a:sym typeface="Trebuchet MS"/>
                </a:rPr>
                <a:t>=</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Tree>
    <p:extLst>
      <p:ext uri="{BB962C8B-B14F-4D97-AF65-F5344CB8AC3E}">
        <p14:creationId xmlns:p14="http://schemas.microsoft.com/office/powerpoint/2010/main" val="40449759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1" name="Google Shape;131;p17"/>
          <p:cNvSpPr/>
          <p:nvPr/>
        </p:nvSpPr>
        <p:spPr>
          <a:xfrm>
            <a:off x="2217913" y="2771775"/>
            <a:ext cx="779145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noFill/>
          </a:ln>
        </p:spPr>
        <p:txBody>
          <a:bodyPr spcFirstLastPara="1" wrap="square" lIns="0" tIns="0" rIns="0" bIns="0" anchor="t" anchorCtr="0">
            <a:noAutofit/>
          </a:bodyPr>
          <a:lstStyle/>
          <a:p>
            <a:endParaRPr sz="964"/>
          </a:p>
        </p:txBody>
      </p:sp>
      <p:sp>
        <p:nvSpPr>
          <p:cNvPr id="132" name="Google Shape;132;p17"/>
          <p:cNvSpPr/>
          <p:nvPr/>
        </p:nvSpPr>
        <p:spPr>
          <a:xfrm>
            <a:off x="2217913" y="2771775"/>
            <a:ext cx="7791450" cy="809030"/>
          </a:xfrm>
          <a:custGeom>
            <a:avLst/>
            <a:gdLst/>
            <a:ahLst/>
            <a:cxnLst/>
            <a:rect l="l" t="t" r="r" b="b"/>
            <a:pathLst>
              <a:path w="14544040" h="1333500" extrusionOk="0">
                <a:moveTo>
                  <a:pt x="0" y="0"/>
                </a:moveTo>
                <a:lnTo>
                  <a:pt x="14543735" y="0"/>
                </a:lnTo>
                <a:lnTo>
                  <a:pt x="14543735" y="1333348"/>
                </a:lnTo>
                <a:lnTo>
                  <a:pt x="0" y="1333348"/>
                </a:lnTo>
                <a:lnTo>
                  <a:pt x="0" y="0"/>
                </a:lnTo>
                <a:close/>
              </a:path>
            </a:pathLst>
          </a:custGeom>
          <a:noFill/>
          <a:ln w="10450" cap="flat" cmpd="sng">
            <a:solidFill>
              <a:srgbClr val="000000"/>
            </a:solidFill>
            <a:prstDash val="solid"/>
            <a:round/>
            <a:headEnd type="none" w="sm" len="sm"/>
            <a:tailEnd type="none" w="sm" len="sm"/>
          </a:ln>
        </p:spPr>
        <p:txBody>
          <a:bodyPr spcFirstLastPara="1" wrap="square" lIns="0" tIns="0" rIns="0" bIns="0" anchor="t" anchorCtr="0">
            <a:noAutofit/>
          </a:bodyPr>
          <a:lstStyle/>
          <a:p>
            <a:endParaRPr sz="964"/>
          </a:p>
        </p:txBody>
      </p:sp>
      <p:sp>
        <p:nvSpPr>
          <p:cNvPr id="133" name="Google Shape;133;p17"/>
          <p:cNvSpPr txBox="1">
            <a:spLocks noGrp="1"/>
          </p:cNvSpPr>
          <p:nvPr>
            <p:ph type="title"/>
          </p:nvPr>
        </p:nvSpPr>
        <p:spPr>
          <a:xfrm>
            <a:off x="3400816" y="359699"/>
            <a:ext cx="5290797"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latin typeface="+mj-lt"/>
              </a:rPr>
              <a:t>Common syntax</a:t>
            </a:r>
            <a:endParaRPr sz="5400" dirty="0">
              <a:latin typeface="+mj-lt"/>
            </a:endParaRPr>
          </a:p>
        </p:txBody>
      </p:sp>
      <p:sp>
        <p:nvSpPr>
          <p:cNvPr id="134" name="Google Shape;134;p17"/>
          <p:cNvSpPr txBox="1"/>
          <p:nvPr/>
        </p:nvSpPr>
        <p:spPr>
          <a:xfrm>
            <a:off x="2215109" y="1371719"/>
            <a:ext cx="8778240" cy="1515214"/>
          </a:xfrm>
          <a:prstGeom prst="rect">
            <a:avLst/>
          </a:prstGeom>
          <a:noFill/>
          <a:ln>
            <a:noFill/>
          </a:ln>
        </p:spPr>
        <p:txBody>
          <a:bodyPr spcFirstLastPara="1" wrap="square" lIns="0" tIns="6804" rIns="0" bIns="0" anchor="t" anchorCtr="0">
            <a:noAutofit/>
          </a:bodyPr>
          <a:lstStyle/>
          <a:p>
            <a:pPr marL="6803" marR="2721">
              <a:lnSpc>
                <a:spcPct val="125057"/>
              </a:lnSpc>
            </a:pPr>
            <a:r>
              <a:rPr lang="en-US" sz="2800" dirty="0">
                <a:latin typeface="+mj-lt"/>
                <a:ea typeface="Calibri"/>
                <a:cs typeface="Calibri"/>
                <a:sym typeface="Calibri"/>
              </a:rPr>
              <a:t>Each function takes a data frame as its first argument and  returns a data frame as its output.</a:t>
            </a:r>
            <a:endParaRPr sz="2800" dirty="0">
              <a:latin typeface="+mj-lt"/>
              <a:ea typeface="Calibri"/>
              <a:cs typeface="Calibri"/>
              <a:sym typeface="Calibri"/>
            </a:endParaRPr>
          </a:p>
        </p:txBody>
      </p:sp>
      <p:grpSp>
        <p:nvGrpSpPr>
          <p:cNvPr id="5" name="Group 4"/>
          <p:cNvGrpSpPr/>
          <p:nvPr/>
        </p:nvGrpSpPr>
        <p:grpSpPr>
          <a:xfrm>
            <a:off x="6156811" y="3458139"/>
            <a:ext cx="4318427" cy="2026707"/>
            <a:chOff x="5536772" y="3480013"/>
            <a:chExt cx="4318427" cy="2026707"/>
          </a:xfrm>
        </p:grpSpPr>
        <p:sp>
          <p:nvSpPr>
            <p:cNvPr id="135" name="Google Shape;135;p17"/>
            <p:cNvSpPr/>
            <p:nvPr/>
          </p:nvSpPr>
          <p:spPr>
            <a:xfrm>
              <a:off x="5536772" y="3480013"/>
              <a:ext cx="4318427" cy="2026707"/>
            </a:xfrm>
            <a:custGeom>
              <a:avLst/>
              <a:gdLst>
                <a:gd name="connsiteX0" fmla="*/ 0 w 2611120"/>
                <a:gd name="connsiteY0" fmla="*/ 230178 h 1381042"/>
                <a:gd name="connsiteX1" fmla="*/ 230178 w 2611120"/>
                <a:gd name="connsiteY1" fmla="*/ 0 h 1381042"/>
                <a:gd name="connsiteX2" fmla="*/ 435187 w 2611120"/>
                <a:gd name="connsiteY2" fmla="*/ 0 h 1381042"/>
                <a:gd name="connsiteX3" fmla="*/ 435187 w 2611120"/>
                <a:gd name="connsiteY3" fmla="*/ 0 h 1381042"/>
                <a:gd name="connsiteX4" fmla="*/ 1087967 w 2611120"/>
                <a:gd name="connsiteY4" fmla="*/ 0 h 1381042"/>
                <a:gd name="connsiteX5" fmla="*/ 2380942 w 2611120"/>
                <a:gd name="connsiteY5" fmla="*/ 0 h 1381042"/>
                <a:gd name="connsiteX6" fmla="*/ 2611120 w 2611120"/>
                <a:gd name="connsiteY6" fmla="*/ 230178 h 1381042"/>
                <a:gd name="connsiteX7" fmla="*/ 2611120 w 2611120"/>
                <a:gd name="connsiteY7" fmla="*/ 230174 h 1381042"/>
                <a:gd name="connsiteX8" fmla="*/ 2611120 w 2611120"/>
                <a:gd name="connsiteY8" fmla="*/ 230174 h 1381042"/>
                <a:gd name="connsiteX9" fmla="*/ 2611120 w 2611120"/>
                <a:gd name="connsiteY9" fmla="*/ 575434 h 1381042"/>
                <a:gd name="connsiteX10" fmla="*/ 2611120 w 2611120"/>
                <a:gd name="connsiteY10" fmla="*/ 1150864 h 1381042"/>
                <a:gd name="connsiteX11" fmla="*/ 2380942 w 2611120"/>
                <a:gd name="connsiteY11" fmla="*/ 1381042 h 1381042"/>
                <a:gd name="connsiteX12" fmla="*/ 1087967 w 2611120"/>
                <a:gd name="connsiteY12" fmla="*/ 1381042 h 1381042"/>
                <a:gd name="connsiteX13" fmla="*/ 435187 w 2611120"/>
                <a:gd name="connsiteY13" fmla="*/ 1381042 h 1381042"/>
                <a:gd name="connsiteX14" fmla="*/ 435187 w 2611120"/>
                <a:gd name="connsiteY14" fmla="*/ 1381042 h 1381042"/>
                <a:gd name="connsiteX15" fmla="*/ 230178 w 2611120"/>
                <a:gd name="connsiteY15" fmla="*/ 1381042 h 1381042"/>
                <a:gd name="connsiteX16" fmla="*/ 0 w 2611120"/>
                <a:gd name="connsiteY16" fmla="*/ 1150864 h 1381042"/>
                <a:gd name="connsiteX17" fmla="*/ 0 w 2611120"/>
                <a:gd name="connsiteY17" fmla="*/ 575434 h 1381042"/>
                <a:gd name="connsiteX18" fmla="*/ -1707307 w 2611120"/>
                <a:gd name="connsiteY18" fmla="*/ -645665 h 1381042"/>
                <a:gd name="connsiteX19" fmla="*/ 0 w 2611120"/>
                <a:gd name="connsiteY19" fmla="*/ 230174 h 1381042"/>
                <a:gd name="connsiteX20" fmla="*/ 0 w 2611120"/>
                <a:gd name="connsiteY20" fmla="*/ 230178 h 1381042"/>
                <a:gd name="connsiteX0" fmla="*/ 1707307 w 4318427"/>
                <a:gd name="connsiteY0" fmla="*/ 875843 h 2026707"/>
                <a:gd name="connsiteX1" fmla="*/ 1937485 w 4318427"/>
                <a:gd name="connsiteY1" fmla="*/ 645665 h 2026707"/>
                <a:gd name="connsiteX2" fmla="*/ 2142494 w 4318427"/>
                <a:gd name="connsiteY2" fmla="*/ 645665 h 2026707"/>
                <a:gd name="connsiteX3" fmla="*/ 2142494 w 4318427"/>
                <a:gd name="connsiteY3" fmla="*/ 645665 h 2026707"/>
                <a:gd name="connsiteX4" fmla="*/ 2795274 w 4318427"/>
                <a:gd name="connsiteY4" fmla="*/ 645665 h 2026707"/>
                <a:gd name="connsiteX5" fmla="*/ 4088249 w 4318427"/>
                <a:gd name="connsiteY5" fmla="*/ 645665 h 2026707"/>
                <a:gd name="connsiteX6" fmla="*/ 4318427 w 4318427"/>
                <a:gd name="connsiteY6" fmla="*/ 875843 h 2026707"/>
                <a:gd name="connsiteX7" fmla="*/ 4318427 w 4318427"/>
                <a:gd name="connsiteY7" fmla="*/ 875839 h 2026707"/>
                <a:gd name="connsiteX8" fmla="*/ 4318427 w 4318427"/>
                <a:gd name="connsiteY8" fmla="*/ 875839 h 2026707"/>
                <a:gd name="connsiteX9" fmla="*/ 4318427 w 4318427"/>
                <a:gd name="connsiteY9" fmla="*/ 1221099 h 2026707"/>
                <a:gd name="connsiteX10" fmla="*/ 4318427 w 4318427"/>
                <a:gd name="connsiteY10" fmla="*/ 1796529 h 2026707"/>
                <a:gd name="connsiteX11" fmla="*/ 4088249 w 4318427"/>
                <a:gd name="connsiteY11" fmla="*/ 2026707 h 2026707"/>
                <a:gd name="connsiteX12" fmla="*/ 2795274 w 4318427"/>
                <a:gd name="connsiteY12" fmla="*/ 2026707 h 2026707"/>
                <a:gd name="connsiteX13" fmla="*/ 2142494 w 4318427"/>
                <a:gd name="connsiteY13" fmla="*/ 2026707 h 2026707"/>
                <a:gd name="connsiteX14" fmla="*/ 2142494 w 4318427"/>
                <a:gd name="connsiteY14" fmla="*/ 2026707 h 2026707"/>
                <a:gd name="connsiteX15" fmla="*/ 1937485 w 4318427"/>
                <a:gd name="connsiteY15" fmla="*/ 2026707 h 2026707"/>
                <a:gd name="connsiteX16" fmla="*/ 1707307 w 4318427"/>
                <a:gd name="connsiteY16" fmla="*/ 1796529 h 2026707"/>
                <a:gd name="connsiteX17" fmla="*/ 1717467 w 4318427"/>
                <a:gd name="connsiteY17" fmla="*/ 1048379 h 2026707"/>
                <a:gd name="connsiteX18" fmla="*/ 0 w 4318427"/>
                <a:gd name="connsiteY18" fmla="*/ 0 h 2026707"/>
                <a:gd name="connsiteX19" fmla="*/ 1707307 w 4318427"/>
                <a:gd name="connsiteY19" fmla="*/ 875839 h 2026707"/>
                <a:gd name="connsiteX20" fmla="*/ 1707307 w 4318427"/>
                <a:gd name="connsiteY20" fmla="*/ 875843 h 2026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18427" h="2026707">
                  <a:moveTo>
                    <a:pt x="1707307" y="875843"/>
                  </a:moveTo>
                  <a:cubicBezTo>
                    <a:pt x="1707307" y="748719"/>
                    <a:pt x="1810361" y="645665"/>
                    <a:pt x="1937485" y="645665"/>
                  </a:cubicBezTo>
                  <a:lnTo>
                    <a:pt x="2142494" y="645665"/>
                  </a:lnTo>
                  <a:lnTo>
                    <a:pt x="2142494" y="645665"/>
                  </a:lnTo>
                  <a:lnTo>
                    <a:pt x="2795274" y="645665"/>
                  </a:lnTo>
                  <a:lnTo>
                    <a:pt x="4088249" y="645665"/>
                  </a:lnTo>
                  <a:cubicBezTo>
                    <a:pt x="4215373" y="645665"/>
                    <a:pt x="4318427" y="748719"/>
                    <a:pt x="4318427" y="875843"/>
                  </a:cubicBezTo>
                  <a:lnTo>
                    <a:pt x="4318427" y="875839"/>
                  </a:lnTo>
                  <a:lnTo>
                    <a:pt x="4318427" y="875839"/>
                  </a:lnTo>
                  <a:lnTo>
                    <a:pt x="4318427" y="1221099"/>
                  </a:lnTo>
                  <a:lnTo>
                    <a:pt x="4318427" y="1796529"/>
                  </a:lnTo>
                  <a:cubicBezTo>
                    <a:pt x="4318427" y="1923653"/>
                    <a:pt x="4215373" y="2026707"/>
                    <a:pt x="4088249" y="2026707"/>
                  </a:cubicBezTo>
                  <a:lnTo>
                    <a:pt x="2795274" y="2026707"/>
                  </a:lnTo>
                  <a:lnTo>
                    <a:pt x="2142494" y="2026707"/>
                  </a:lnTo>
                  <a:lnTo>
                    <a:pt x="2142494" y="2026707"/>
                  </a:lnTo>
                  <a:lnTo>
                    <a:pt x="1937485" y="2026707"/>
                  </a:lnTo>
                  <a:cubicBezTo>
                    <a:pt x="1810361" y="2026707"/>
                    <a:pt x="1707307" y="1923653"/>
                    <a:pt x="1707307" y="1796529"/>
                  </a:cubicBezTo>
                  <a:lnTo>
                    <a:pt x="1717467" y="1048379"/>
                  </a:lnTo>
                  <a:lnTo>
                    <a:pt x="0" y="0"/>
                  </a:lnTo>
                  <a:lnTo>
                    <a:pt x="1707307" y="875839"/>
                  </a:lnTo>
                  <a:lnTo>
                    <a:pt x="1707307" y="875843"/>
                  </a:lnTo>
                  <a:close/>
                </a:path>
              </a:pathLst>
            </a:custGeom>
            <a:solidFill>
              <a:srgbClr val="A0C283"/>
            </a:solidFill>
            <a:ln>
              <a:noFill/>
            </a:ln>
          </p:spPr>
          <p:txBody>
            <a:bodyPr spcFirstLastPara="1" wrap="square" lIns="0" tIns="0" rIns="0" bIns="0" anchor="t" anchorCtr="0">
              <a:noAutofit/>
            </a:bodyPr>
            <a:lstStyle/>
            <a:p>
              <a:endParaRPr sz="964">
                <a:latin typeface="+mj-lt"/>
              </a:endParaRPr>
            </a:p>
          </p:txBody>
        </p:sp>
        <p:sp>
          <p:nvSpPr>
            <p:cNvPr id="136" name="Google Shape;136;p17"/>
            <p:cNvSpPr txBox="1"/>
            <p:nvPr/>
          </p:nvSpPr>
          <p:spPr>
            <a:xfrm>
              <a:off x="7460645" y="4235999"/>
              <a:ext cx="2176923" cy="710036"/>
            </a:xfrm>
            <a:prstGeom prst="rect">
              <a:avLst/>
            </a:prstGeom>
            <a:noFill/>
            <a:ln>
              <a:noFill/>
            </a:ln>
          </p:spPr>
          <p:txBody>
            <a:bodyPr spcFirstLastPara="1" wrap="square" lIns="0" tIns="32652" rIns="0" bIns="0" anchor="t" anchorCtr="0">
              <a:noAutofit/>
            </a:bodyPr>
            <a:lstStyle/>
            <a:p>
              <a:pPr marL="337448" marR="2721" indent="-330985">
                <a:lnSpc>
                  <a:spcPct val="113506"/>
                </a:lnSpc>
              </a:pPr>
              <a:r>
                <a:rPr lang="en-US" sz="2800" b="1" dirty="0">
                  <a:solidFill>
                    <a:srgbClr val="FFFFFF"/>
                  </a:solidFill>
                  <a:latin typeface="+mj-lt"/>
                  <a:ea typeface="Trebuchet MS"/>
                  <a:cs typeface="Trebuchet MS"/>
                  <a:sym typeface="Trebuchet MS"/>
                </a:rPr>
                <a:t>specific  arguments</a:t>
              </a:r>
              <a:endParaRPr sz="2800" dirty="0">
                <a:latin typeface="+mj-lt"/>
                <a:ea typeface="Trebuchet MS"/>
                <a:cs typeface="Trebuchet MS"/>
                <a:sym typeface="Trebuchet MS"/>
              </a:endParaRPr>
            </a:p>
          </p:txBody>
        </p:sp>
      </p:grpSp>
      <p:grpSp>
        <p:nvGrpSpPr>
          <p:cNvPr id="4" name="Group 3"/>
          <p:cNvGrpSpPr/>
          <p:nvPr/>
        </p:nvGrpSpPr>
        <p:grpSpPr>
          <a:xfrm>
            <a:off x="4832091" y="3435235"/>
            <a:ext cx="2385235" cy="2049612"/>
            <a:chOff x="4212052" y="3457109"/>
            <a:chExt cx="2385235" cy="2049612"/>
          </a:xfrm>
        </p:grpSpPr>
        <p:sp>
          <p:nvSpPr>
            <p:cNvPr id="137" name="Google Shape;137;p17"/>
            <p:cNvSpPr/>
            <p:nvPr/>
          </p:nvSpPr>
          <p:spPr>
            <a:xfrm>
              <a:off x="4212052" y="3457109"/>
              <a:ext cx="2342916" cy="204961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250766">
                  <a:moveTo>
                    <a:pt x="0" y="932146"/>
                  </a:moveTo>
                  <a:cubicBezTo>
                    <a:pt x="0" y="786492"/>
                    <a:pt x="118076" y="668416"/>
                    <a:pt x="263730" y="668416"/>
                  </a:cubicBezTo>
                  <a:lnTo>
                    <a:pt x="536687" y="668416"/>
                  </a:lnTo>
                  <a:lnTo>
                    <a:pt x="27341" y="0"/>
                  </a:lnTo>
                  <a:lnTo>
                    <a:pt x="909917" y="668416"/>
                  </a:lnTo>
                  <a:lnTo>
                    <a:pt x="1920071" y="668416"/>
                  </a:lnTo>
                  <a:cubicBezTo>
                    <a:pt x="2065725" y="668416"/>
                    <a:pt x="2183801" y="786492"/>
                    <a:pt x="2183801" y="932146"/>
                  </a:cubicBezTo>
                  <a:lnTo>
                    <a:pt x="2183801" y="932141"/>
                  </a:lnTo>
                  <a:lnTo>
                    <a:pt x="2183801" y="932141"/>
                  </a:lnTo>
                  <a:lnTo>
                    <a:pt x="2183801" y="1327729"/>
                  </a:lnTo>
                  <a:lnTo>
                    <a:pt x="2183801" y="1987036"/>
                  </a:lnTo>
                  <a:cubicBezTo>
                    <a:pt x="2183801" y="2132690"/>
                    <a:pt x="2065725" y="2250766"/>
                    <a:pt x="1920071" y="2250766"/>
                  </a:cubicBezTo>
                  <a:lnTo>
                    <a:pt x="909917" y="2250766"/>
                  </a:lnTo>
                  <a:lnTo>
                    <a:pt x="363967" y="2250766"/>
                  </a:lnTo>
                  <a:lnTo>
                    <a:pt x="363967" y="2250766"/>
                  </a:lnTo>
                  <a:lnTo>
                    <a:pt x="263730" y="2250766"/>
                  </a:lnTo>
                  <a:cubicBezTo>
                    <a:pt x="118076" y="2250766"/>
                    <a:pt x="0" y="2132690"/>
                    <a:pt x="0" y="1987036"/>
                  </a:cubicBezTo>
                  <a:lnTo>
                    <a:pt x="0" y="1327729"/>
                  </a:lnTo>
                  <a:lnTo>
                    <a:pt x="0" y="932141"/>
                  </a:lnTo>
                  <a:lnTo>
                    <a:pt x="0" y="932141"/>
                  </a:lnTo>
                  <a:lnTo>
                    <a:pt x="0" y="932146"/>
                  </a:lnTo>
                  <a:close/>
                </a:path>
              </a:pathLst>
            </a:custGeom>
            <a:solidFill>
              <a:srgbClr val="78AAD6"/>
            </a:solidFill>
            <a:ln>
              <a:noFill/>
            </a:ln>
          </p:spPr>
          <p:txBody>
            <a:bodyPr spcFirstLastPara="1" wrap="square" lIns="0" tIns="0" rIns="0" bIns="0" anchor="t" anchorCtr="0">
              <a:noAutofit/>
            </a:bodyPr>
            <a:lstStyle/>
            <a:p>
              <a:endParaRPr sz="964">
                <a:latin typeface="+mj-lt"/>
              </a:endParaRPr>
            </a:p>
          </p:txBody>
        </p:sp>
        <p:sp>
          <p:nvSpPr>
            <p:cNvPr id="138" name="Google Shape;138;p17"/>
            <p:cNvSpPr txBox="1"/>
            <p:nvPr/>
          </p:nvSpPr>
          <p:spPr>
            <a:xfrm>
              <a:off x="4269566" y="4235999"/>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grpSp>
      <p:grpSp>
        <p:nvGrpSpPr>
          <p:cNvPr id="2" name="Group 1"/>
          <p:cNvGrpSpPr/>
          <p:nvPr/>
        </p:nvGrpSpPr>
        <p:grpSpPr>
          <a:xfrm>
            <a:off x="2276069" y="3477544"/>
            <a:ext cx="1853024" cy="2029177"/>
            <a:chOff x="2276069" y="3477544"/>
            <a:chExt cx="1853024" cy="2029177"/>
          </a:xfrm>
        </p:grpSpPr>
        <p:sp>
          <p:nvSpPr>
            <p:cNvPr id="139" name="Google Shape;139;p17"/>
            <p:cNvSpPr/>
            <p:nvPr/>
          </p:nvSpPr>
          <p:spPr>
            <a:xfrm>
              <a:off x="2276069" y="3477544"/>
              <a:ext cx="1666011" cy="2029177"/>
            </a:xfrm>
            <a:custGeom>
              <a:avLst/>
              <a:gdLst>
                <a:gd name="connsiteX0" fmla="*/ 0 w 1666011"/>
                <a:gd name="connsiteY0" fmla="*/ 263725 h 1582318"/>
                <a:gd name="connsiteX1" fmla="*/ 263725 w 1666011"/>
                <a:gd name="connsiteY1" fmla="*/ 0 h 1582318"/>
                <a:gd name="connsiteX2" fmla="*/ 277669 w 1666011"/>
                <a:gd name="connsiteY2" fmla="*/ 0 h 1582318"/>
                <a:gd name="connsiteX3" fmla="*/ 513165 w 1666011"/>
                <a:gd name="connsiteY3" fmla="*/ -648133 h 1582318"/>
                <a:gd name="connsiteX4" fmla="*/ 694171 w 1666011"/>
                <a:gd name="connsiteY4" fmla="*/ 0 h 1582318"/>
                <a:gd name="connsiteX5" fmla="*/ 1402286 w 1666011"/>
                <a:gd name="connsiteY5" fmla="*/ 0 h 1582318"/>
                <a:gd name="connsiteX6" fmla="*/ 1666011 w 1666011"/>
                <a:gd name="connsiteY6" fmla="*/ 263725 h 1582318"/>
                <a:gd name="connsiteX7" fmla="*/ 1666011 w 1666011"/>
                <a:gd name="connsiteY7" fmla="*/ 263720 h 1582318"/>
                <a:gd name="connsiteX8" fmla="*/ 1666011 w 1666011"/>
                <a:gd name="connsiteY8" fmla="*/ 263720 h 1582318"/>
                <a:gd name="connsiteX9" fmla="*/ 1666011 w 1666011"/>
                <a:gd name="connsiteY9" fmla="*/ 659299 h 1582318"/>
                <a:gd name="connsiteX10" fmla="*/ 1666011 w 1666011"/>
                <a:gd name="connsiteY10" fmla="*/ 1318593 h 1582318"/>
                <a:gd name="connsiteX11" fmla="*/ 1402286 w 1666011"/>
                <a:gd name="connsiteY11" fmla="*/ 1582318 h 1582318"/>
                <a:gd name="connsiteX12" fmla="*/ 694171 w 1666011"/>
                <a:gd name="connsiteY12" fmla="*/ 1582318 h 1582318"/>
                <a:gd name="connsiteX13" fmla="*/ 277669 w 1666011"/>
                <a:gd name="connsiteY13" fmla="*/ 1582318 h 1582318"/>
                <a:gd name="connsiteX14" fmla="*/ 277669 w 1666011"/>
                <a:gd name="connsiteY14" fmla="*/ 1582318 h 1582318"/>
                <a:gd name="connsiteX15" fmla="*/ 263725 w 1666011"/>
                <a:gd name="connsiteY15" fmla="*/ 1582318 h 1582318"/>
                <a:gd name="connsiteX16" fmla="*/ 0 w 1666011"/>
                <a:gd name="connsiteY16" fmla="*/ 1318593 h 1582318"/>
                <a:gd name="connsiteX17" fmla="*/ 0 w 1666011"/>
                <a:gd name="connsiteY17" fmla="*/ 659299 h 1582318"/>
                <a:gd name="connsiteX18" fmla="*/ 0 w 1666011"/>
                <a:gd name="connsiteY18" fmla="*/ 263720 h 1582318"/>
                <a:gd name="connsiteX19" fmla="*/ 0 w 1666011"/>
                <a:gd name="connsiteY19" fmla="*/ 263720 h 1582318"/>
                <a:gd name="connsiteX20" fmla="*/ 0 w 1666011"/>
                <a:gd name="connsiteY20" fmla="*/ 263725 h 1582318"/>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9417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1289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66011" h="2230451">
                  <a:moveTo>
                    <a:pt x="0" y="911858"/>
                  </a:moveTo>
                  <a:cubicBezTo>
                    <a:pt x="0" y="766207"/>
                    <a:pt x="118074" y="648133"/>
                    <a:pt x="263725" y="648133"/>
                  </a:cubicBezTo>
                  <a:lnTo>
                    <a:pt x="450389" y="637973"/>
                  </a:lnTo>
                  <a:lnTo>
                    <a:pt x="513165" y="0"/>
                  </a:lnTo>
                  <a:lnTo>
                    <a:pt x="612891" y="648133"/>
                  </a:lnTo>
                  <a:lnTo>
                    <a:pt x="1402286" y="648133"/>
                  </a:lnTo>
                  <a:cubicBezTo>
                    <a:pt x="1547937" y="648133"/>
                    <a:pt x="1666011" y="766207"/>
                    <a:pt x="1666011" y="911858"/>
                  </a:cubicBezTo>
                  <a:lnTo>
                    <a:pt x="1666011" y="911853"/>
                  </a:lnTo>
                  <a:lnTo>
                    <a:pt x="1666011" y="911853"/>
                  </a:lnTo>
                  <a:lnTo>
                    <a:pt x="1666011" y="1307432"/>
                  </a:lnTo>
                  <a:lnTo>
                    <a:pt x="1666011" y="1966726"/>
                  </a:lnTo>
                  <a:cubicBezTo>
                    <a:pt x="1666011" y="2112377"/>
                    <a:pt x="1547937" y="2230451"/>
                    <a:pt x="1402286" y="2230451"/>
                  </a:cubicBezTo>
                  <a:lnTo>
                    <a:pt x="694171" y="2230451"/>
                  </a:lnTo>
                  <a:lnTo>
                    <a:pt x="277669" y="2230451"/>
                  </a:lnTo>
                  <a:lnTo>
                    <a:pt x="277669" y="2230451"/>
                  </a:lnTo>
                  <a:lnTo>
                    <a:pt x="263725" y="2230451"/>
                  </a:lnTo>
                  <a:cubicBezTo>
                    <a:pt x="118074" y="2230451"/>
                    <a:pt x="0" y="2112377"/>
                    <a:pt x="0" y="1966726"/>
                  </a:cubicBezTo>
                  <a:lnTo>
                    <a:pt x="0" y="1307432"/>
                  </a:lnTo>
                  <a:lnTo>
                    <a:pt x="0" y="911853"/>
                  </a:lnTo>
                  <a:lnTo>
                    <a:pt x="0" y="911853"/>
                  </a:lnTo>
                  <a:lnTo>
                    <a:pt x="0" y="911858"/>
                  </a:lnTo>
                  <a:close/>
                </a:path>
              </a:pathLst>
            </a:custGeom>
            <a:solidFill>
              <a:srgbClr val="929292"/>
            </a:solidFill>
            <a:ln>
              <a:noFill/>
            </a:ln>
          </p:spPr>
          <p:txBody>
            <a:bodyPr spcFirstLastPara="1" wrap="square" lIns="0" tIns="0" rIns="0" bIns="0" anchor="t" anchorCtr="0">
              <a:noAutofit/>
            </a:bodyPr>
            <a:lstStyle/>
            <a:p>
              <a:endParaRPr sz="964">
                <a:latin typeface="+mj-lt"/>
              </a:endParaRPr>
            </a:p>
          </p:txBody>
        </p:sp>
        <p:sp>
          <p:nvSpPr>
            <p:cNvPr id="140" name="Google Shape;140;p17"/>
            <p:cNvSpPr txBox="1"/>
            <p:nvPr/>
          </p:nvSpPr>
          <p:spPr>
            <a:xfrm>
              <a:off x="2457182" y="4235999"/>
              <a:ext cx="1671911" cy="997618"/>
            </a:xfrm>
            <a:prstGeom prst="rect">
              <a:avLst/>
            </a:prstGeom>
            <a:noFill/>
            <a:ln>
              <a:noFill/>
            </a:ln>
          </p:spPr>
          <p:txBody>
            <a:bodyPr spcFirstLastPara="1" wrap="square" lIns="0" tIns="8504" rIns="0" bIns="0" anchor="t" anchorCtr="0">
              <a:noAutofit/>
            </a:bodyPr>
            <a:lstStyle/>
            <a:p>
              <a:pPr marL="6803"/>
              <a:r>
                <a:rPr lang="en-US" sz="2800" b="1" dirty="0">
                  <a:solidFill>
                    <a:srgbClr val="FFFFFF"/>
                  </a:solidFill>
                  <a:latin typeface="+mj-lt"/>
                  <a:ea typeface="Trebuchet MS"/>
                  <a:cs typeface="Trebuchet MS"/>
                  <a:sym typeface="Trebuchet MS"/>
                </a:rPr>
                <a:t>dplyr function</a:t>
              </a:r>
              <a:endParaRPr sz="2800" dirty="0">
                <a:latin typeface="+mj-lt"/>
                <a:ea typeface="Trebuchet MS"/>
                <a:cs typeface="Trebuchet MS"/>
                <a:sym typeface="Trebuchet MS"/>
              </a:endParaRPr>
            </a:p>
          </p:txBody>
        </p:sp>
      </p:grpSp>
      <p:sp>
        <p:nvSpPr>
          <p:cNvPr id="3" name="Rectangle 2"/>
          <p:cNvSpPr/>
          <p:nvPr/>
        </p:nvSpPr>
        <p:spPr>
          <a:xfrm>
            <a:off x="2134955" y="2883850"/>
            <a:ext cx="4627229" cy="584775"/>
          </a:xfrm>
          <a:prstGeom prst="rect">
            <a:avLst/>
          </a:prstGeom>
        </p:spPr>
        <p:txBody>
          <a:bodyPr wrap="non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function(</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 </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Tree>
    <p:extLst>
      <p:ext uri="{BB962C8B-B14F-4D97-AF65-F5344CB8AC3E}">
        <p14:creationId xmlns:p14="http://schemas.microsoft.com/office/powerpoint/2010/main" val="687966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4027064"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1" name="Google Shape;137;p17"/>
          <p:cNvSpPr/>
          <p:nvPr/>
        </p:nvSpPr>
        <p:spPr>
          <a:xfrm>
            <a:off x="1632769" y="2880611"/>
            <a:ext cx="246229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2" name="Google Shape;138;p17"/>
          <p:cNvSpPr txBox="1"/>
          <p:nvPr/>
        </p:nvSpPr>
        <p:spPr>
          <a:xfrm>
            <a:off x="1762309" y="3800330"/>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sp>
        <p:nvSpPr>
          <p:cNvPr id="297" name="Google Shape;297;p32"/>
          <p:cNvSpPr/>
          <p:nvPr/>
        </p:nvSpPr>
        <p:spPr>
          <a:xfrm>
            <a:off x="4695596" y="2799128"/>
            <a:ext cx="4682084" cy="2235235"/>
          </a:xfrm>
          <a:custGeom>
            <a:avLst/>
            <a:gdLst/>
            <a:ahLst/>
            <a:cxnLst/>
            <a:rect l="l" t="t" r="r" b="b"/>
            <a:pathLst>
              <a:path w="5965190" h="3684270" extrusionOk="0">
                <a:moveTo>
                  <a:pt x="5608470" y="1066067"/>
                </a:moveTo>
                <a:lnTo>
                  <a:pt x="356337" y="1066067"/>
                </a:lnTo>
                <a:lnTo>
                  <a:pt x="307986" y="1069320"/>
                </a:lnTo>
                <a:lnTo>
                  <a:pt x="261611" y="1078796"/>
                </a:lnTo>
                <a:lnTo>
                  <a:pt x="217637" y="1094070"/>
                </a:lnTo>
                <a:lnTo>
                  <a:pt x="176489" y="1114718"/>
                </a:lnTo>
                <a:lnTo>
                  <a:pt x="138592" y="1140315"/>
                </a:lnTo>
                <a:lnTo>
                  <a:pt x="104371" y="1170437"/>
                </a:lnTo>
                <a:lnTo>
                  <a:pt x="74249" y="1204659"/>
                </a:lnTo>
                <a:lnTo>
                  <a:pt x="48651" y="1242556"/>
                </a:lnTo>
                <a:lnTo>
                  <a:pt x="28003" y="1283703"/>
                </a:lnTo>
                <a:lnTo>
                  <a:pt x="12729" y="1327677"/>
                </a:lnTo>
                <a:lnTo>
                  <a:pt x="3253" y="1374052"/>
                </a:lnTo>
                <a:lnTo>
                  <a:pt x="0" y="1422403"/>
                </a:lnTo>
                <a:lnTo>
                  <a:pt x="0" y="3327450"/>
                </a:lnTo>
                <a:lnTo>
                  <a:pt x="3253" y="3375802"/>
                </a:lnTo>
                <a:lnTo>
                  <a:pt x="12729" y="3422177"/>
                </a:lnTo>
                <a:lnTo>
                  <a:pt x="28003" y="3466150"/>
                </a:lnTo>
                <a:lnTo>
                  <a:pt x="48651" y="3507298"/>
                </a:lnTo>
                <a:lnTo>
                  <a:pt x="74249" y="3545195"/>
                </a:lnTo>
                <a:lnTo>
                  <a:pt x="104371" y="3579417"/>
                </a:lnTo>
                <a:lnTo>
                  <a:pt x="138592" y="3609539"/>
                </a:lnTo>
                <a:lnTo>
                  <a:pt x="176489" y="3635136"/>
                </a:lnTo>
                <a:lnTo>
                  <a:pt x="217637" y="3655784"/>
                </a:lnTo>
                <a:lnTo>
                  <a:pt x="261611" y="3671059"/>
                </a:lnTo>
                <a:lnTo>
                  <a:pt x="307986" y="3680535"/>
                </a:lnTo>
                <a:lnTo>
                  <a:pt x="356337" y="3683788"/>
                </a:lnTo>
                <a:lnTo>
                  <a:pt x="5608470" y="3683788"/>
                </a:lnTo>
                <a:lnTo>
                  <a:pt x="5656820" y="3680535"/>
                </a:lnTo>
                <a:lnTo>
                  <a:pt x="5703195" y="3671058"/>
                </a:lnTo>
                <a:lnTo>
                  <a:pt x="5747168" y="3655784"/>
                </a:lnTo>
                <a:lnTo>
                  <a:pt x="5788315" y="3635136"/>
                </a:lnTo>
                <a:lnTo>
                  <a:pt x="5826212" y="3609538"/>
                </a:lnTo>
                <a:lnTo>
                  <a:pt x="5860433" y="3579416"/>
                </a:lnTo>
                <a:lnTo>
                  <a:pt x="5890555" y="3545195"/>
                </a:lnTo>
                <a:lnTo>
                  <a:pt x="5916152" y="3507298"/>
                </a:lnTo>
                <a:lnTo>
                  <a:pt x="5936801" y="3466150"/>
                </a:lnTo>
                <a:lnTo>
                  <a:pt x="5952075" y="3422177"/>
                </a:lnTo>
                <a:lnTo>
                  <a:pt x="5961551" y="3375802"/>
                </a:lnTo>
                <a:lnTo>
                  <a:pt x="5964804" y="3327450"/>
                </a:lnTo>
                <a:lnTo>
                  <a:pt x="5964804" y="1422403"/>
                </a:lnTo>
                <a:lnTo>
                  <a:pt x="5961551" y="1374052"/>
                </a:lnTo>
                <a:lnTo>
                  <a:pt x="5952075" y="1327677"/>
                </a:lnTo>
                <a:lnTo>
                  <a:pt x="5936801" y="1283703"/>
                </a:lnTo>
                <a:lnTo>
                  <a:pt x="5916152" y="1242556"/>
                </a:lnTo>
                <a:lnTo>
                  <a:pt x="5890555" y="1204659"/>
                </a:lnTo>
                <a:lnTo>
                  <a:pt x="5860433" y="1170437"/>
                </a:lnTo>
                <a:lnTo>
                  <a:pt x="5826212" y="1140315"/>
                </a:lnTo>
                <a:lnTo>
                  <a:pt x="5788315" y="1114718"/>
                </a:lnTo>
                <a:lnTo>
                  <a:pt x="5747168" y="1094070"/>
                </a:lnTo>
                <a:lnTo>
                  <a:pt x="5703195" y="1078796"/>
                </a:lnTo>
                <a:lnTo>
                  <a:pt x="5656820" y="1069320"/>
                </a:lnTo>
                <a:lnTo>
                  <a:pt x="5608470" y="1066067"/>
                </a:lnTo>
                <a:close/>
              </a:path>
              <a:path w="5965190" h="3684270" extrusionOk="0">
                <a:moveTo>
                  <a:pt x="708093" y="0"/>
                </a:moveTo>
                <a:lnTo>
                  <a:pt x="603384" y="1066067"/>
                </a:lnTo>
                <a:lnTo>
                  <a:pt x="812802" y="1066067"/>
                </a:lnTo>
                <a:lnTo>
                  <a:pt x="708093" y="0"/>
                </a:lnTo>
                <a:close/>
              </a:path>
            </a:pathLst>
          </a:custGeom>
          <a:solidFill>
            <a:srgbClr val="A0C283"/>
          </a:solidFill>
          <a:ln>
            <a:noFill/>
          </a:ln>
        </p:spPr>
        <p:txBody>
          <a:bodyPr spcFirstLastPara="1" wrap="square" lIns="0" tIns="0" rIns="0" bIns="0" anchor="t" anchorCtr="0">
            <a:noAutofit/>
          </a:bodyPr>
          <a:lstStyle/>
          <a:p>
            <a:endParaRPr sz="964"/>
          </a:p>
        </p:txBody>
      </p:sp>
      <p:sp>
        <p:nvSpPr>
          <p:cNvPr id="298" name="Google Shape;298;p32"/>
          <p:cNvSpPr txBox="1"/>
          <p:nvPr/>
        </p:nvSpPr>
        <p:spPr>
          <a:xfrm>
            <a:off x="4690561" y="3394485"/>
            <a:ext cx="4443279" cy="1046571"/>
          </a:xfrm>
          <a:prstGeom prst="rect">
            <a:avLst/>
          </a:prstGeom>
          <a:noFill/>
          <a:ln>
            <a:noFill/>
          </a:ln>
        </p:spPr>
        <p:txBody>
          <a:bodyPr spcFirstLastPara="1" wrap="square" lIns="0" tIns="32652" rIns="0" bIns="0" anchor="t" anchorCtr="0">
            <a:noAutofit/>
          </a:bodyPr>
          <a:lstStyle/>
          <a:p>
            <a:pPr marL="6803" marR="2721" indent="-1360" algn="ctr">
              <a:lnSpc>
                <a:spcPct val="113506"/>
              </a:lnSpc>
            </a:pPr>
            <a:r>
              <a:rPr lang="en-US" sz="2800" b="1" dirty="0">
                <a:solidFill>
                  <a:srgbClr val="FFFFFF"/>
                </a:solidFill>
                <a:latin typeface="+mj-lt"/>
                <a:ea typeface="Trebuchet MS"/>
                <a:cs typeface="Trebuchet MS"/>
                <a:sym typeface="Trebuchet MS"/>
              </a:rPr>
              <a:t>one or more logical tests  </a:t>
            </a:r>
            <a:r>
              <a:rPr lang="en-US" sz="2800" dirty="0">
                <a:solidFill>
                  <a:srgbClr val="FFFFFF"/>
                </a:solidFill>
                <a:latin typeface="+mj-lt"/>
                <a:ea typeface="Calibri"/>
                <a:cs typeface="Calibri"/>
                <a:sym typeface="Calibri"/>
              </a:rPr>
              <a:t>(filter returns each row for  which the test is TRUE)</a:t>
            </a:r>
            <a:endParaRPr sz="2800" dirty="0">
              <a:latin typeface="+mj-lt"/>
              <a:ea typeface="Calibri"/>
              <a:cs typeface="Calibri"/>
              <a:sym typeface="Calibri"/>
            </a:endParaRP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grpSp>
        <p:nvGrpSpPr>
          <p:cNvPr id="2" name="Group 1"/>
          <p:cNvGrpSpPr/>
          <p:nvPr/>
        </p:nvGrpSpPr>
        <p:grpSpPr>
          <a:xfrm>
            <a:off x="2832302" y="5230686"/>
            <a:ext cx="5134126" cy="1488613"/>
            <a:chOff x="2119507" y="3332057"/>
            <a:chExt cx="8028857" cy="3510011"/>
          </a:xfrm>
        </p:grpSpPr>
        <p:graphicFrame>
          <p:nvGraphicFramePr>
            <p:cNvPr id="19" name="Google Shape;154;p18"/>
            <p:cNvGraphicFramePr/>
            <p:nvPr/>
          </p:nvGraphicFramePr>
          <p:xfrm>
            <a:off x="2119507" y="3332057"/>
            <a:ext cx="2763514" cy="3510011"/>
          </p:xfrm>
          <a:graphic>
            <a:graphicData uri="http://schemas.openxmlformats.org/drawingml/2006/table">
              <a:tbl>
                <a:tblPr firstRow="1" bandRow="1">
                  <a:noFill/>
                </a:tblPr>
                <a:tblGrid>
                  <a:gridCol w="353440">
                    <a:extLst>
                      <a:ext uri="{9D8B030D-6E8A-4147-A177-3AD203B41FA5}">
                        <a16:colId xmlns:a16="http://schemas.microsoft.com/office/drawing/2014/main" val="20000"/>
                      </a:ext>
                    </a:extLst>
                  </a:gridCol>
                  <a:gridCol w="334346">
                    <a:extLst>
                      <a:ext uri="{9D8B030D-6E8A-4147-A177-3AD203B41FA5}">
                        <a16:colId xmlns:a16="http://schemas.microsoft.com/office/drawing/2014/main" val="20001"/>
                      </a:ext>
                    </a:extLst>
                  </a:gridCol>
                  <a:gridCol w="483967">
                    <a:extLst>
                      <a:ext uri="{9D8B030D-6E8A-4147-A177-3AD203B41FA5}">
                        <a16:colId xmlns:a16="http://schemas.microsoft.com/office/drawing/2014/main" val="20002"/>
                      </a:ext>
                    </a:extLst>
                  </a:gridCol>
                  <a:gridCol w="595401">
                    <a:extLst>
                      <a:ext uri="{9D8B030D-6E8A-4147-A177-3AD203B41FA5}">
                        <a16:colId xmlns:a16="http://schemas.microsoft.com/office/drawing/2014/main" val="20003"/>
                      </a:ext>
                    </a:extLst>
                  </a:gridCol>
                </a:tblGrid>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solidFill>
                            <a:schemeClr val="bg1"/>
                          </a:solidFill>
                          <a:latin typeface="+mj-lt"/>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20" name="Google Shape;156;p18"/>
            <p:cNvGraphicFramePr/>
            <p:nvPr/>
          </p:nvGraphicFramePr>
          <p:xfrm>
            <a:off x="7555398" y="3993070"/>
            <a:ext cx="2592966" cy="1748376"/>
          </p:xfrm>
          <a:graphic>
            <a:graphicData uri="http://schemas.openxmlformats.org/drawingml/2006/table">
              <a:tbl>
                <a:tblPr firstRow="1" bandRow="1">
                  <a:noFill/>
                </a:tblPr>
                <a:tblGrid>
                  <a:gridCol w="25400">
                    <a:extLst>
                      <a:ext uri="{9D8B030D-6E8A-4147-A177-3AD203B41FA5}">
                        <a16:colId xmlns:a16="http://schemas.microsoft.com/office/drawing/2014/main" val="20000"/>
                      </a:ext>
                    </a:extLst>
                  </a:gridCol>
                  <a:gridCol w="622601">
                    <a:extLst>
                      <a:ext uri="{9D8B030D-6E8A-4147-A177-3AD203B41FA5}">
                        <a16:colId xmlns:a16="http://schemas.microsoft.com/office/drawing/2014/main" val="20001"/>
                      </a:ext>
                    </a:extLst>
                  </a:gridCol>
                  <a:gridCol w="452906">
                    <a:extLst>
                      <a:ext uri="{9D8B030D-6E8A-4147-A177-3AD203B41FA5}">
                        <a16:colId xmlns:a16="http://schemas.microsoft.com/office/drawing/2014/main" val="20002"/>
                      </a:ext>
                    </a:extLst>
                  </a:gridCol>
                  <a:gridCol w="557189">
                    <a:extLst>
                      <a:ext uri="{9D8B030D-6E8A-4147-A177-3AD203B41FA5}">
                        <a16:colId xmlns:a16="http://schemas.microsoft.com/office/drawing/2014/main" val="20003"/>
                      </a:ext>
                    </a:extLst>
                  </a:gridCol>
                </a:tblGrid>
                <a:tr h="247165">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21" name="Right Arrow 20"/>
            <p:cNvSpPr/>
            <p:nvPr/>
          </p:nvSpPr>
          <p:spPr>
            <a:xfrm>
              <a:off x="5763072" y="4685272"/>
              <a:ext cx="658747" cy="80357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8773556"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lumMod val="75000"/>
                  </a:schemeClr>
                </a:solidFill>
                <a:latin typeface="Consolas" panose="020B0609020204030204" pitchFamily="49" charset="0"/>
                <a:ea typeface="Courier New"/>
                <a:cs typeface="Consolas" panose="020B0609020204030204" pitchFamily="49" charset="0"/>
                <a:sym typeface="Courier New"/>
              </a:rPr>
              <a:t>column_name</a:t>
            </a:r>
            <a:r>
              <a:rPr lang="en-US" sz="3200" dirty="0">
                <a:solidFill>
                  <a:schemeClr val="accent3">
                    <a:lumMod val="75000"/>
                  </a:schemeClr>
                </a:solidFill>
                <a:latin typeface="Consolas" panose="020B0609020204030204" pitchFamily="49" charset="0"/>
                <a:ea typeface="Courier New"/>
                <a:cs typeface="Consolas" panose="020B0609020204030204" pitchFamily="49" charset="0"/>
                <a:sym typeface="Courier New"/>
              </a:rPr>
              <a:t> </a:t>
            </a:r>
            <a:r>
              <a:rPr lang="en-US" sz="3200" dirty="0">
                <a:solidFill>
                  <a:srgbClr val="FF0000"/>
                </a:solidFill>
                <a:latin typeface="Consolas" panose="020B0609020204030204" pitchFamily="49" charset="0"/>
                <a:ea typeface="Courier New"/>
                <a:cs typeface="Consolas" panose="020B0609020204030204" pitchFamily="49" charset="0"/>
                <a:sym typeface="Courier New"/>
              </a:rPr>
              <a:t>==</a:t>
            </a:r>
            <a:r>
              <a:rPr lang="en-US" sz="3200" dirty="0">
                <a:solidFill>
                  <a:schemeClr val="accent3">
                    <a:lumMod val="75000"/>
                  </a:schemeClr>
                </a:solidFill>
                <a:latin typeface="Consolas" panose="020B0609020204030204" pitchFamily="49" charset="0"/>
                <a:ea typeface="Courier New"/>
                <a:cs typeface="Consolas" panose="020B0609020204030204" pitchFamily="49" charset="0"/>
                <a:sym typeface="Courier New"/>
              </a:rPr>
              <a:t> </a:t>
            </a:r>
            <a:r>
              <a:rPr lang="en-US" sz="3200" dirty="0">
                <a:solidFill>
                  <a:srgbClr val="7030A0"/>
                </a:solidFill>
                <a:latin typeface="Consolas" panose="020B0609020204030204" pitchFamily="49" charset="0"/>
                <a:ea typeface="Courier New"/>
                <a:cs typeface="Consolas" panose="020B0609020204030204" pitchFamily="49" charset="0"/>
                <a:sym typeface="Courier New"/>
              </a:rPr>
              <a:t>criteria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297" name="Google Shape;297;p32"/>
          <p:cNvSpPr/>
          <p:nvPr/>
        </p:nvSpPr>
        <p:spPr>
          <a:xfrm>
            <a:off x="7403725" y="3026799"/>
            <a:ext cx="4682084" cy="2132694"/>
          </a:xfrm>
          <a:custGeom>
            <a:avLst/>
            <a:gdLst>
              <a:gd name="connsiteX0" fmla="*/ 0 w 4682084"/>
              <a:gd name="connsiteY0" fmla="*/ 273318 h 1639878"/>
              <a:gd name="connsiteX1" fmla="*/ 273318 w 4682084"/>
              <a:gd name="connsiteY1" fmla="*/ 0 h 1639878"/>
              <a:gd name="connsiteX2" fmla="*/ 780347 w 4682084"/>
              <a:gd name="connsiteY2" fmla="*/ 0 h 1639878"/>
              <a:gd name="connsiteX3" fmla="*/ 880606 w 4682084"/>
              <a:gd name="connsiteY3" fmla="*/ -492816 h 1639878"/>
              <a:gd name="connsiteX4" fmla="*/ 1950868 w 4682084"/>
              <a:gd name="connsiteY4" fmla="*/ 0 h 1639878"/>
              <a:gd name="connsiteX5" fmla="*/ 4408766 w 4682084"/>
              <a:gd name="connsiteY5" fmla="*/ 0 h 1639878"/>
              <a:gd name="connsiteX6" fmla="*/ 4682084 w 4682084"/>
              <a:gd name="connsiteY6" fmla="*/ 273318 h 1639878"/>
              <a:gd name="connsiteX7" fmla="*/ 4682084 w 4682084"/>
              <a:gd name="connsiteY7" fmla="*/ 273313 h 1639878"/>
              <a:gd name="connsiteX8" fmla="*/ 4682084 w 4682084"/>
              <a:gd name="connsiteY8" fmla="*/ 273313 h 1639878"/>
              <a:gd name="connsiteX9" fmla="*/ 4682084 w 4682084"/>
              <a:gd name="connsiteY9" fmla="*/ 683283 h 1639878"/>
              <a:gd name="connsiteX10" fmla="*/ 4682084 w 4682084"/>
              <a:gd name="connsiteY10" fmla="*/ 1366560 h 1639878"/>
              <a:gd name="connsiteX11" fmla="*/ 4408766 w 4682084"/>
              <a:gd name="connsiteY11" fmla="*/ 1639878 h 1639878"/>
              <a:gd name="connsiteX12" fmla="*/ 1950868 w 4682084"/>
              <a:gd name="connsiteY12" fmla="*/ 1639878 h 1639878"/>
              <a:gd name="connsiteX13" fmla="*/ 780347 w 4682084"/>
              <a:gd name="connsiteY13" fmla="*/ 1639878 h 1639878"/>
              <a:gd name="connsiteX14" fmla="*/ 780347 w 4682084"/>
              <a:gd name="connsiteY14" fmla="*/ 1639878 h 1639878"/>
              <a:gd name="connsiteX15" fmla="*/ 273318 w 4682084"/>
              <a:gd name="connsiteY15" fmla="*/ 1639878 h 1639878"/>
              <a:gd name="connsiteX16" fmla="*/ 0 w 4682084"/>
              <a:gd name="connsiteY16" fmla="*/ 1366560 h 1639878"/>
              <a:gd name="connsiteX17" fmla="*/ 0 w 4682084"/>
              <a:gd name="connsiteY17" fmla="*/ 683283 h 1639878"/>
              <a:gd name="connsiteX18" fmla="*/ 0 w 4682084"/>
              <a:gd name="connsiteY18" fmla="*/ 273313 h 1639878"/>
              <a:gd name="connsiteX19" fmla="*/ 0 w 4682084"/>
              <a:gd name="connsiteY19" fmla="*/ 273313 h 1639878"/>
              <a:gd name="connsiteX20" fmla="*/ 0 w 4682084"/>
              <a:gd name="connsiteY20" fmla="*/ 273318 h 1639878"/>
              <a:gd name="connsiteX0" fmla="*/ 0 w 4682084"/>
              <a:gd name="connsiteY0" fmla="*/ 766134 h 2132694"/>
              <a:gd name="connsiteX1" fmla="*/ 273318 w 4682084"/>
              <a:gd name="connsiteY1" fmla="*/ 492816 h 2132694"/>
              <a:gd name="connsiteX2" fmla="*/ 1352841 w 4682084"/>
              <a:gd name="connsiteY2" fmla="*/ 492816 h 2132694"/>
              <a:gd name="connsiteX3" fmla="*/ 880606 w 4682084"/>
              <a:gd name="connsiteY3" fmla="*/ 0 h 2132694"/>
              <a:gd name="connsiteX4" fmla="*/ 1950868 w 4682084"/>
              <a:gd name="connsiteY4" fmla="*/ 492816 h 2132694"/>
              <a:gd name="connsiteX5" fmla="*/ 4408766 w 4682084"/>
              <a:gd name="connsiteY5" fmla="*/ 492816 h 2132694"/>
              <a:gd name="connsiteX6" fmla="*/ 4682084 w 4682084"/>
              <a:gd name="connsiteY6" fmla="*/ 766134 h 2132694"/>
              <a:gd name="connsiteX7" fmla="*/ 4682084 w 4682084"/>
              <a:gd name="connsiteY7" fmla="*/ 766129 h 2132694"/>
              <a:gd name="connsiteX8" fmla="*/ 4682084 w 4682084"/>
              <a:gd name="connsiteY8" fmla="*/ 766129 h 2132694"/>
              <a:gd name="connsiteX9" fmla="*/ 4682084 w 4682084"/>
              <a:gd name="connsiteY9" fmla="*/ 1176099 h 2132694"/>
              <a:gd name="connsiteX10" fmla="*/ 4682084 w 4682084"/>
              <a:gd name="connsiteY10" fmla="*/ 1859376 h 2132694"/>
              <a:gd name="connsiteX11" fmla="*/ 4408766 w 4682084"/>
              <a:gd name="connsiteY11" fmla="*/ 2132694 h 2132694"/>
              <a:gd name="connsiteX12" fmla="*/ 1950868 w 4682084"/>
              <a:gd name="connsiteY12" fmla="*/ 2132694 h 2132694"/>
              <a:gd name="connsiteX13" fmla="*/ 780347 w 4682084"/>
              <a:gd name="connsiteY13" fmla="*/ 2132694 h 2132694"/>
              <a:gd name="connsiteX14" fmla="*/ 780347 w 4682084"/>
              <a:gd name="connsiteY14" fmla="*/ 2132694 h 2132694"/>
              <a:gd name="connsiteX15" fmla="*/ 273318 w 4682084"/>
              <a:gd name="connsiteY15" fmla="*/ 2132694 h 2132694"/>
              <a:gd name="connsiteX16" fmla="*/ 0 w 4682084"/>
              <a:gd name="connsiteY16" fmla="*/ 1859376 h 2132694"/>
              <a:gd name="connsiteX17" fmla="*/ 0 w 4682084"/>
              <a:gd name="connsiteY17" fmla="*/ 1176099 h 2132694"/>
              <a:gd name="connsiteX18" fmla="*/ 0 w 4682084"/>
              <a:gd name="connsiteY18" fmla="*/ 766129 h 2132694"/>
              <a:gd name="connsiteX19" fmla="*/ 0 w 4682084"/>
              <a:gd name="connsiteY19" fmla="*/ 766129 h 2132694"/>
              <a:gd name="connsiteX20" fmla="*/ 0 w 4682084"/>
              <a:gd name="connsiteY20" fmla="*/ 766134 h 2132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682084" h="2132694">
                <a:moveTo>
                  <a:pt x="0" y="766134"/>
                </a:moveTo>
                <a:cubicBezTo>
                  <a:pt x="0" y="615185"/>
                  <a:pt x="122369" y="492816"/>
                  <a:pt x="273318" y="492816"/>
                </a:cubicBezTo>
                <a:lnTo>
                  <a:pt x="1352841" y="492816"/>
                </a:lnTo>
                <a:lnTo>
                  <a:pt x="880606" y="0"/>
                </a:lnTo>
                <a:lnTo>
                  <a:pt x="1950868" y="492816"/>
                </a:lnTo>
                <a:lnTo>
                  <a:pt x="4408766" y="492816"/>
                </a:lnTo>
                <a:cubicBezTo>
                  <a:pt x="4559715" y="492816"/>
                  <a:pt x="4682084" y="615185"/>
                  <a:pt x="4682084" y="766134"/>
                </a:cubicBezTo>
                <a:lnTo>
                  <a:pt x="4682084" y="766129"/>
                </a:lnTo>
                <a:lnTo>
                  <a:pt x="4682084" y="766129"/>
                </a:lnTo>
                <a:lnTo>
                  <a:pt x="4682084" y="1176099"/>
                </a:lnTo>
                <a:lnTo>
                  <a:pt x="4682084" y="1859376"/>
                </a:lnTo>
                <a:cubicBezTo>
                  <a:pt x="4682084" y="2010325"/>
                  <a:pt x="4559715" y="2132694"/>
                  <a:pt x="4408766" y="2132694"/>
                </a:cubicBezTo>
                <a:lnTo>
                  <a:pt x="1950868" y="2132694"/>
                </a:lnTo>
                <a:lnTo>
                  <a:pt x="780347" y="2132694"/>
                </a:lnTo>
                <a:lnTo>
                  <a:pt x="780347" y="2132694"/>
                </a:lnTo>
                <a:lnTo>
                  <a:pt x="273318" y="2132694"/>
                </a:lnTo>
                <a:cubicBezTo>
                  <a:pt x="122369" y="2132694"/>
                  <a:pt x="0" y="2010325"/>
                  <a:pt x="0" y="1859376"/>
                </a:cubicBezTo>
                <a:lnTo>
                  <a:pt x="0" y="1176099"/>
                </a:lnTo>
                <a:lnTo>
                  <a:pt x="0" y="766129"/>
                </a:lnTo>
                <a:lnTo>
                  <a:pt x="0" y="766129"/>
                </a:lnTo>
                <a:lnTo>
                  <a:pt x="0" y="766134"/>
                </a:lnTo>
                <a:close/>
              </a:path>
            </a:pathLst>
          </a:custGeom>
          <a:solidFill>
            <a:srgbClr val="A0C283"/>
          </a:solidFill>
          <a:ln>
            <a:noFill/>
          </a:ln>
        </p:spPr>
        <p:txBody>
          <a:bodyPr spcFirstLastPara="1" wrap="square" lIns="0" tIns="0" rIns="0" bIns="0" anchor="t" anchorCtr="0">
            <a:noAutofit/>
          </a:bodyPr>
          <a:lstStyle/>
          <a:p>
            <a:endParaRPr sz="964"/>
          </a:p>
        </p:txBody>
      </p:sp>
      <p:sp>
        <p:nvSpPr>
          <p:cNvPr id="298" name="Google Shape;298;p32"/>
          <p:cNvSpPr txBox="1"/>
          <p:nvPr/>
        </p:nvSpPr>
        <p:spPr>
          <a:xfrm>
            <a:off x="7398690" y="3519615"/>
            <a:ext cx="4443279" cy="1545366"/>
          </a:xfrm>
          <a:prstGeom prst="rect">
            <a:avLst/>
          </a:prstGeom>
          <a:noFill/>
          <a:ln>
            <a:noFill/>
          </a:ln>
        </p:spPr>
        <p:txBody>
          <a:bodyPr spcFirstLastPara="1" wrap="square" lIns="0" tIns="32652" rIns="0" bIns="0" anchor="t" anchorCtr="0">
            <a:noAutofit/>
          </a:bodyPr>
          <a:lstStyle/>
          <a:p>
            <a:pPr marL="6803" marR="2721" indent="-1360" algn="ctr">
              <a:lnSpc>
                <a:spcPct val="113506"/>
              </a:lnSpc>
            </a:pPr>
            <a:r>
              <a:rPr lang="en-US" sz="2800" b="1" dirty="0">
                <a:solidFill>
                  <a:srgbClr val="FFFFFF"/>
                </a:solidFill>
                <a:latin typeface="+mj-lt"/>
                <a:ea typeface="Trebuchet MS"/>
                <a:cs typeface="Trebuchet MS"/>
                <a:sym typeface="Trebuchet MS"/>
              </a:rPr>
              <a:t>one or more logical tests  </a:t>
            </a:r>
            <a:r>
              <a:rPr lang="en-US" sz="2800" dirty="0">
                <a:solidFill>
                  <a:srgbClr val="FFFFFF"/>
                </a:solidFill>
                <a:latin typeface="+mj-lt"/>
                <a:ea typeface="Calibri"/>
                <a:cs typeface="Calibri"/>
                <a:sym typeface="Calibri"/>
              </a:rPr>
              <a:t>(filter returns each row for  which the test is TRUE)</a:t>
            </a:r>
            <a:endParaRPr sz="2800" dirty="0">
              <a:latin typeface="+mj-lt"/>
              <a:ea typeface="Calibri"/>
              <a:cs typeface="Calibri"/>
              <a:sym typeface="Calibri"/>
            </a:endParaRP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dirty="0">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grpSp>
        <p:nvGrpSpPr>
          <p:cNvPr id="2" name="Group 1"/>
          <p:cNvGrpSpPr/>
          <p:nvPr/>
        </p:nvGrpSpPr>
        <p:grpSpPr>
          <a:xfrm>
            <a:off x="2832302" y="5230686"/>
            <a:ext cx="5134126" cy="1488613"/>
            <a:chOff x="2119507" y="3332057"/>
            <a:chExt cx="8028857" cy="3510011"/>
          </a:xfrm>
        </p:grpSpPr>
        <p:graphicFrame>
          <p:nvGraphicFramePr>
            <p:cNvPr id="19" name="Google Shape;154;p18"/>
            <p:cNvGraphicFramePr/>
            <p:nvPr/>
          </p:nvGraphicFramePr>
          <p:xfrm>
            <a:off x="2119507" y="3332057"/>
            <a:ext cx="2763514" cy="3510011"/>
          </p:xfrm>
          <a:graphic>
            <a:graphicData uri="http://schemas.openxmlformats.org/drawingml/2006/table">
              <a:tbl>
                <a:tblPr firstRow="1" bandRow="1">
                  <a:noFill/>
                </a:tblPr>
                <a:tblGrid>
                  <a:gridCol w="353440">
                    <a:extLst>
                      <a:ext uri="{9D8B030D-6E8A-4147-A177-3AD203B41FA5}">
                        <a16:colId xmlns:a16="http://schemas.microsoft.com/office/drawing/2014/main" val="20000"/>
                      </a:ext>
                    </a:extLst>
                  </a:gridCol>
                  <a:gridCol w="334346">
                    <a:extLst>
                      <a:ext uri="{9D8B030D-6E8A-4147-A177-3AD203B41FA5}">
                        <a16:colId xmlns:a16="http://schemas.microsoft.com/office/drawing/2014/main" val="20001"/>
                      </a:ext>
                    </a:extLst>
                  </a:gridCol>
                  <a:gridCol w="483967">
                    <a:extLst>
                      <a:ext uri="{9D8B030D-6E8A-4147-A177-3AD203B41FA5}">
                        <a16:colId xmlns:a16="http://schemas.microsoft.com/office/drawing/2014/main" val="20002"/>
                      </a:ext>
                    </a:extLst>
                  </a:gridCol>
                  <a:gridCol w="595401">
                    <a:extLst>
                      <a:ext uri="{9D8B030D-6E8A-4147-A177-3AD203B41FA5}">
                        <a16:colId xmlns:a16="http://schemas.microsoft.com/office/drawing/2014/main" val="20003"/>
                      </a:ext>
                    </a:extLst>
                  </a:gridCol>
                </a:tblGrid>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solidFill>
                            <a:schemeClr val="bg1"/>
                          </a:solidFill>
                          <a:latin typeface="+mj-lt"/>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20" name="Google Shape;156;p18"/>
            <p:cNvGraphicFramePr/>
            <p:nvPr/>
          </p:nvGraphicFramePr>
          <p:xfrm>
            <a:off x="7555398" y="3993070"/>
            <a:ext cx="2592966" cy="1748376"/>
          </p:xfrm>
          <a:graphic>
            <a:graphicData uri="http://schemas.openxmlformats.org/drawingml/2006/table">
              <a:tbl>
                <a:tblPr firstRow="1" bandRow="1">
                  <a:noFill/>
                </a:tblPr>
                <a:tblGrid>
                  <a:gridCol w="25400">
                    <a:extLst>
                      <a:ext uri="{9D8B030D-6E8A-4147-A177-3AD203B41FA5}">
                        <a16:colId xmlns:a16="http://schemas.microsoft.com/office/drawing/2014/main" val="20000"/>
                      </a:ext>
                    </a:extLst>
                  </a:gridCol>
                  <a:gridCol w="622601">
                    <a:extLst>
                      <a:ext uri="{9D8B030D-6E8A-4147-A177-3AD203B41FA5}">
                        <a16:colId xmlns:a16="http://schemas.microsoft.com/office/drawing/2014/main" val="20001"/>
                      </a:ext>
                    </a:extLst>
                  </a:gridCol>
                  <a:gridCol w="452906">
                    <a:extLst>
                      <a:ext uri="{9D8B030D-6E8A-4147-A177-3AD203B41FA5}">
                        <a16:colId xmlns:a16="http://schemas.microsoft.com/office/drawing/2014/main" val="20002"/>
                      </a:ext>
                    </a:extLst>
                  </a:gridCol>
                  <a:gridCol w="557189">
                    <a:extLst>
                      <a:ext uri="{9D8B030D-6E8A-4147-A177-3AD203B41FA5}">
                        <a16:colId xmlns:a16="http://schemas.microsoft.com/office/drawing/2014/main" val="20003"/>
                      </a:ext>
                    </a:extLst>
                  </a:gridCol>
                </a:tblGrid>
                <a:tr h="247165">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21" name="Right Arrow 20"/>
            <p:cNvSpPr/>
            <p:nvPr/>
          </p:nvSpPr>
          <p:spPr>
            <a:xfrm>
              <a:off x="5763072" y="4685272"/>
              <a:ext cx="658747" cy="80357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09029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79713-5501-81FC-18BD-FA473CE863FB}"/>
              </a:ext>
            </a:extLst>
          </p:cNvPr>
          <p:cNvSpPr>
            <a:spLocks noGrp="1"/>
          </p:cNvSpPr>
          <p:nvPr>
            <p:ph type="title"/>
          </p:nvPr>
        </p:nvSpPr>
        <p:spPr>
          <a:xfrm>
            <a:off x="1012977" y="267629"/>
            <a:ext cx="9720072" cy="1499616"/>
          </a:xfrm>
        </p:spPr>
        <p:txBody>
          <a:bodyPr/>
          <a:lstStyle/>
          <a:p>
            <a:r>
              <a:rPr lang="en-US" dirty="0"/>
              <a:t>Lesson Prep</a:t>
            </a:r>
          </a:p>
        </p:txBody>
      </p:sp>
      <p:sp>
        <p:nvSpPr>
          <p:cNvPr id="3" name="Text Placeholder 2">
            <a:extLst>
              <a:ext uri="{FF2B5EF4-FFF2-40B4-BE49-F238E27FC236}">
                <a16:creationId xmlns:a16="http://schemas.microsoft.com/office/drawing/2014/main" id="{39A9551F-ACD4-D04B-B1D9-EE3A20CDA09E}"/>
              </a:ext>
            </a:extLst>
          </p:cNvPr>
          <p:cNvSpPr>
            <a:spLocks noGrp="1"/>
          </p:cNvSpPr>
          <p:nvPr>
            <p:ph type="body" sz="quarter" idx="13"/>
          </p:nvPr>
        </p:nvSpPr>
        <p:spPr>
          <a:xfrm>
            <a:off x="3233854" y="1767245"/>
            <a:ext cx="8798312" cy="4619625"/>
          </a:xfrm>
        </p:spPr>
        <p:txBody>
          <a:bodyPr>
            <a:normAutofit lnSpcReduction="10000"/>
          </a:bodyPr>
          <a:lstStyle/>
          <a:p>
            <a:pPr marL="914400" indent="-914400">
              <a:buFont typeface="+mj-lt"/>
              <a:buAutoNum type="arabicPeriod"/>
            </a:pPr>
            <a:r>
              <a:rPr lang="en-US" dirty="0"/>
              <a:t>Locate the “04 – Transform” </a:t>
            </a:r>
            <a:r>
              <a:rPr lang="en-US" dirty="0" err="1"/>
              <a:t>qmd</a:t>
            </a:r>
            <a:r>
              <a:rPr lang="en-US" dirty="0"/>
              <a:t> file on the course website.</a:t>
            </a:r>
          </a:p>
          <a:p>
            <a:pPr marL="914400" indent="-914400">
              <a:buFont typeface="+mj-lt"/>
              <a:buAutoNum type="arabicPeriod"/>
            </a:pPr>
            <a:r>
              <a:rPr lang="en-US" dirty="0"/>
              <a:t>Navigate to the file and use the menu on the top right to download.</a:t>
            </a:r>
          </a:p>
          <a:p>
            <a:pPr marL="914400" indent="-914400">
              <a:buFont typeface="+mj-lt"/>
              <a:buAutoNum type="arabicPeriod"/>
            </a:pPr>
            <a:r>
              <a:rPr lang="en-US" dirty="0"/>
              <a:t>Upload to your core folder on the RStudio server</a:t>
            </a:r>
          </a:p>
        </p:txBody>
      </p:sp>
      <p:pic>
        <p:nvPicPr>
          <p:cNvPr id="5" name="Picture 4" descr="A screenshot of a computer&#10;&#10;Description automatically generated with medium confidence">
            <a:extLst>
              <a:ext uri="{FF2B5EF4-FFF2-40B4-BE49-F238E27FC236}">
                <a16:creationId xmlns:a16="http://schemas.microsoft.com/office/drawing/2014/main" id="{EE99DEBA-F6E7-A6B7-28FD-0B3F60DAB014}"/>
              </a:ext>
            </a:extLst>
          </p:cNvPr>
          <p:cNvPicPr>
            <a:picLocks noChangeAspect="1"/>
          </p:cNvPicPr>
          <p:nvPr/>
        </p:nvPicPr>
        <p:blipFill>
          <a:blip r:embed="rId2"/>
          <a:stretch>
            <a:fillRect/>
          </a:stretch>
        </p:blipFill>
        <p:spPr>
          <a:xfrm>
            <a:off x="-3227969" y="1017437"/>
            <a:ext cx="6261100" cy="6057900"/>
          </a:xfrm>
          <a:prstGeom prst="rect">
            <a:avLst/>
          </a:prstGeom>
        </p:spPr>
      </p:pic>
    </p:spTree>
    <p:extLst>
      <p:ext uri="{BB962C8B-B14F-4D97-AF65-F5344CB8AC3E}">
        <p14:creationId xmlns:p14="http://schemas.microsoft.com/office/powerpoint/2010/main" val="40098115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2732049" y="2201670"/>
            <a:ext cx="666843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2952350" y="2340063"/>
            <a:ext cx="6287299"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chem,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mrn</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 111900</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cxnSp>
        <p:nvCxnSpPr>
          <p:cNvPr id="4" name="Straight Arrow Connector 3"/>
          <p:cNvCxnSpPr/>
          <p:nvPr/>
        </p:nvCxnSpPr>
        <p:spPr>
          <a:xfrm>
            <a:off x="6074511" y="4651867"/>
            <a:ext cx="486241" cy="145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graphicFrame>
        <p:nvGraphicFramePr>
          <p:cNvPr id="7" name="Table 6"/>
          <p:cNvGraphicFramePr>
            <a:graphicFrameLocks noGrp="1"/>
          </p:cNvGraphicFramePr>
          <p:nvPr/>
        </p:nvGraphicFramePr>
        <p:xfrm>
          <a:off x="1409635" y="3807152"/>
          <a:ext cx="4544738" cy="2729332"/>
        </p:xfrm>
        <a:graphic>
          <a:graphicData uri="http://schemas.openxmlformats.org/drawingml/2006/table">
            <a:tbl>
              <a:tblPr firstRow="1">
                <a:tableStyleId>{5940675A-B579-460E-94D1-54222C63F5DA}</a:tableStyleId>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u="none" strike="noStrike" dirty="0" err="1">
                          <a:solidFill>
                            <a:sysClr val="windowText" lastClr="000000"/>
                          </a:solidFill>
                          <a:effectLst/>
                        </a:rPr>
                        <a:t>mrn</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a:solidFill>
                            <a:sysClr val="windowText" lastClr="000000"/>
                          </a:solidFill>
                          <a:effectLst/>
                        </a:rPr>
                        <a:t>age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err="1">
                          <a:solidFill>
                            <a:sysClr val="windowText" lastClr="000000"/>
                          </a:solidFill>
                          <a:effectLst/>
                        </a:rPr>
                        <a:t>last_name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889973772"/>
                  </a:ext>
                </a:extLst>
              </a:tr>
              <a:tr h="455542">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1843102304"/>
                  </a:ext>
                </a:extLst>
              </a:tr>
              <a:tr h="455542">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3563215883"/>
                  </a:ext>
                </a:extLst>
              </a:tr>
              <a:tr h="455542">
                <a:tc>
                  <a:txBody>
                    <a:bodyPr/>
                    <a:lstStyle/>
                    <a:p>
                      <a:pPr algn="ctr" rtl="0" fontAlgn="ctr"/>
                      <a:r>
                        <a:rPr lang="en-US" sz="2400" b="0" u="none" strike="noStrike" dirty="0">
                          <a:solidFill>
                            <a:srgbClr val="000000"/>
                          </a:solidFill>
                          <a:effectLst/>
                          <a:highlight>
                            <a:srgbClr val="C0C0C0"/>
                          </a:highlight>
                        </a:rPr>
                        <a:t>112927</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C0C0C0"/>
                          </a:highlight>
                        </a:rPr>
                        <a:t>64</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err="1">
                          <a:solidFill>
                            <a:srgbClr val="000000"/>
                          </a:solidFill>
                          <a:effectLst/>
                          <a:highlight>
                            <a:srgbClr val="C0C0C0"/>
                          </a:highlight>
                        </a:rPr>
                        <a:t>harrington</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extLst>
                  <a:ext uri="{0D108BD9-81ED-4DB2-BD59-A6C34878D82A}">
                    <a16:rowId xmlns:a16="http://schemas.microsoft.com/office/drawing/2014/main" val="4003288136"/>
                  </a:ext>
                </a:extLst>
              </a:tr>
              <a:tr h="455542">
                <a:tc>
                  <a:txBody>
                    <a:bodyPr/>
                    <a:lstStyle/>
                    <a:p>
                      <a:pPr algn="ctr" rtl="0" fontAlgn="ctr"/>
                      <a:r>
                        <a:rPr lang="en-US" sz="2400" b="0" u="none" strike="noStrike" dirty="0">
                          <a:solidFill>
                            <a:srgbClr val="000000"/>
                          </a:solidFill>
                          <a:effectLst/>
                          <a:highlight>
                            <a:srgbClr val="0365C0"/>
                          </a:highlight>
                        </a:rPr>
                        <a:t>111900</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0365C0"/>
                          </a:highlight>
                        </a:rPr>
                        <a:t>55</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tc>
                  <a:txBody>
                    <a:bodyPr/>
                    <a:lstStyle/>
                    <a:p>
                      <a:pPr algn="ctr" rtl="0" fontAlgn="ctr"/>
                      <a:r>
                        <a:rPr lang="en-US" sz="2400" b="0" u="none" strike="noStrike" dirty="0" err="1">
                          <a:solidFill>
                            <a:srgbClr val="000000"/>
                          </a:solidFill>
                          <a:effectLst/>
                          <a:highlight>
                            <a:srgbClr val="0365C0"/>
                          </a:highlight>
                        </a:rPr>
                        <a:t>simmons</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extLst>
                  <a:ext uri="{0D108BD9-81ED-4DB2-BD59-A6C34878D82A}">
                    <a16:rowId xmlns:a16="http://schemas.microsoft.com/office/drawing/2014/main" val="2004892004"/>
                  </a:ext>
                </a:extLst>
              </a:tr>
            </a:tbl>
          </a:graphicData>
        </a:graphic>
      </p:graphicFrame>
      <p:graphicFrame>
        <p:nvGraphicFramePr>
          <p:cNvPr id="18" name="Table 17"/>
          <p:cNvGraphicFramePr>
            <a:graphicFrameLocks noGrp="1"/>
          </p:cNvGraphicFramePr>
          <p:nvPr/>
        </p:nvGraphicFramePr>
        <p:xfrm>
          <a:off x="6680890" y="4282932"/>
          <a:ext cx="4705577" cy="737870"/>
        </p:xfrm>
        <a:graphic>
          <a:graphicData uri="http://schemas.openxmlformats.org/drawingml/2006/table">
            <a:tbl>
              <a:tblPr>
                <a:tableStyleId>{5940675A-B579-460E-94D1-54222C63F5DA}</a:tableStyleId>
              </a:tblPr>
              <a:tblGrid>
                <a:gridCol w="1367161">
                  <a:extLst>
                    <a:ext uri="{9D8B030D-6E8A-4147-A177-3AD203B41FA5}">
                      <a16:colId xmlns:a16="http://schemas.microsoft.com/office/drawing/2014/main" val="3642991579"/>
                    </a:ext>
                  </a:extLst>
                </a:gridCol>
                <a:gridCol w="1748694">
                  <a:extLst>
                    <a:ext uri="{9D8B030D-6E8A-4147-A177-3AD203B41FA5}">
                      <a16:colId xmlns:a16="http://schemas.microsoft.com/office/drawing/2014/main" val="1650678772"/>
                    </a:ext>
                  </a:extLst>
                </a:gridCol>
                <a:gridCol w="1589722">
                  <a:extLst>
                    <a:ext uri="{9D8B030D-6E8A-4147-A177-3AD203B41FA5}">
                      <a16:colId xmlns:a16="http://schemas.microsoft.com/office/drawing/2014/main" val="412331866"/>
                    </a:ext>
                  </a:extLst>
                </a:gridCol>
              </a:tblGrid>
              <a:tr h="301625">
                <a:tc>
                  <a:txBody>
                    <a:bodyPr/>
                    <a:lstStyle/>
                    <a:p>
                      <a:pPr algn="ctr" rtl="0" fontAlgn="ctr"/>
                      <a:r>
                        <a:rPr lang="en-US" sz="2400" b="1" u="none" strike="noStrike" dirty="0" err="1">
                          <a:solidFill>
                            <a:sysClr val="windowText" lastClr="000000"/>
                          </a:solidFill>
                          <a:effectLst/>
                        </a:rPr>
                        <a:t>mrn</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a:solidFill>
                            <a:sysClr val="windowText" lastClr="000000"/>
                          </a:solidFill>
                          <a:effectLst/>
                        </a:rPr>
                        <a:t>age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err="1">
                          <a:solidFill>
                            <a:sysClr val="windowText" lastClr="000000"/>
                          </a:solidFill>
                          <a:effectLst/>
                        </a:rPr>
                        <a:t>last_name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889973772"/>
                  </a:ext>
                </a:extLst>
              </a:tr>
              <a:tr h="0">
                <a:tc>
                  <a:txBody>
                    <a:bodyPr/>
                    <a:lstStyle/>
                    <a:p>
                      <a:pPr algn="ctr" rtl="0" fontAlgn="ctr"/>
                      <a:r>
                        <a:rPr lang="en-US" sz="2400" b="0" u="none" strike="noStrike" dirty="0">
                          <a:solidFill>
                            <a:srgbClr val="000000"/>
                          </a:solidFill>
                          <a:effectLst/>
                          <a:highlight>
                            <a:srgbClr val="0365C0"/>
                          </a:highlight>
                        </a:rPr>
                        <a:t>111900</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0365C0"/>
                          </a:highlight>
                        </a:rPr>
                        <a:t>55</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tc>
                  <a:txBody>
                    <a:bodyPr/>
                    <a:lstStyle/>
                    <a:p>
                      <a:pPr algn="ctr" rtl="0" fontAlgn="ctr"/>
                      <a:r>
                        <a:rPr lang="en-US" sz="2400" b="0" u="none" strike="noStrike" dirty="0" err="1">
                          <a:solidFill>
                            <a:srgbClr val="000000"/>
                          </a:solidFill>
                          <a:effectLst/>
                          <a:highlight>
                            <a:srgbClr val="0365C0"/>
                          </a:highlight>
                        </a:rPr>
                        <a:t>simmons</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extLst>
                  <a:ext uri="{0D108BD9-81ED-4DB2-BD59-A6C34878D82A}">
                    <a16:rowId xmlns:a16="http://schemas.microsoft.com/office/drawing/2014/main" val="2004892004"/>
                  </a:ext>
                </a:extLst>
              </a:tr>
            </a:tbl>
          </a:graphicData>
        </a:graphic>
      </p:graphicFrame>
      <p:sp>
        <p:nvSpPr>
          <p:cNvPr id="9" name="Rectangle 8"/>
          <p:cNvSpPr/>
          <p:nvPr/>
        </p:nvSpPr>
        <p:spPr>
          <a:xfrm>
            <a:off x="407730" y="4748072"/>
            <a:ext cx="941283" cy="369332"/>
          </a:xfrm>
          <a:prstGeom prst="rect">
            <a:avLst/>
          </a:prstGeom>
        </p:spPr>
        <p:txBody>
          <a:bodyPr wrap="none">
            <a:spAutoFit/>
          </a:bodyPr>
          <a:lstStyle/>
          <a:p>
            <a:r>
              <a:rPr lang="en-US" sz="1800" b="1" dirty="0">
                <a:solidFill>
                  <a:srgbClr val="A6A6A6"/>
                </a:solidFill>
              </a:rPr>
              <a:t>FALSE</a:t>
            </a:r>
          </a:p>
        </p:txBody>
      </p:sp>
      <p:sp>
        <p:nvSpPr>
          <p:cNvPr id="21" name="Rectangle 20"/>
          <p:cNvSpPr/>
          <p:nvPr/>
        </p:nvSpPr>
        <p:spPr>
          <a:xfrm>
            <a:off x="407729" y="5205669"/>
            <a:ext cx="941283" cy="369332"/>
          </a:xfrm>
          <a:prstGeom prst="rect">
            <a:avLst/>
          </a:prstGeom>
        </p:spPr>
        <p:txBody>
          <a:bodyPr wrap="none">
            <a:spAutoFit/>
          </a:bodyPr>
          <a:lstStyle/>
          <a:p>
            <a:r>
              <a:rPr lang="en-US" sz="1800" b="1" dirty="0">
                <a:solidFill>
                  <a:srgbClr val="A6A6A6"/>
                </a:solidFill>
              </a:rPr>
              <a:t>FALSE</a:t>
            </a:r>
          </a:p>
        </p:txBody>
      </p:sp>
      <p:sp>
        <p:nvSpPr>
          <p:cNvPr id="22" name="Rectangle 21"/>
          <p:cNvSpPr/>
          <p:nvPr/>
        </p:nvSpPr>
        <p:spPr>
          <a:xfrm>
            <a:off x="407728" y="5663266"/>
            <a:ext cx="941283" cy="369332"/>
          </a:xfrm>
          <a:prstGeom prst="rect">
            <a:avLst/>
          </a:prstGeom>
        </p:spPr>
        <p:txBody>
          <a:bodyPr wrap="none">
            <a:spAutoFit/>
          </a:bodyPr>
          <a:lstStyle/>
          <a:p>
            <a:r>
              <a:rPr lang="en-US" sz="1800" b="1" dirty="0">
                <a:solidFill>
                  <a:srgbClr val="A6A6A6"/>
                </a:solidFill>
              </a:rPr>
              <a:t>FALSE</a:t>
            </a:r>
          </a:p>
        </p:txBody>
      </p:sp>
      <p:sp>
        <p:nvSpPr>
          <p:cNvPr id="23" name="Rectangle 22"/>
          <p:cNvSpPr/>
          <p:nvPr/>
        </p:nvSpPr>
        <p:spPr>
          <a:xfrm>
            <a:off x="437464" y="6120862"/>
            <a:ext cx="941283" cy="369332"/>
          </a:xfrm>
          <a:prstGeom prst="rect">
            <a:avLst/>
          </a:prstGeom>
        </p:spPr>
        <p:txBody>
          <a:bodyPr wrap="square">
            <a:spAutoFit/>
          </a:bodyPr>
          <a:lstStyle/>
          <a:p>
            <a:r>
              <a:rPr lang="en-US" sz="1800" b="1" dirty="0">
                <a:solidFill>
                  <a:schemeClr val="accent1"/>
                </a:solidFill>
              </a:rPr>
              <a:t>TRUE</a:t>
            </a:r>
          </a:p>
        </p:txBody>
      </p:sp>
    </p:spTree>
    <p:extLst>
      <p:ext uri="{BB962C8B-B14F-4D97-AF65-F5344CB8AC3E}">
        <p14:creationId xmlns:p14="http://schemas.microsoft.com/office/powerpoint/2010/main" val="2985133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1" grpId="0"/>
      <p:bldP spid="22" grpId="0"/>
      <p:bldP spid="2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2408662" y="2201670"/>
            <a:ext cx="7201387"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2952350" y="2326273"/>
            <a:ext cx="6287299"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chem,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mrn</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 111900</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sp>
        <p:nvSpPr>
          <p:cNvPr id="11" name="Rounded Rectangular Callout 2"/>
          <p:cNvSpPr/>
          <p:nvPr/>
        </p:nvSpPr>
        <p:spPr>
          <a:xfrm>
            <a:off x="7048071" y="2750816"/>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Google Shape;324;p34"/>
          <p:cNvSpPr txBox="1"/>
          <p:nvPr/>
        </p:nvSpPr>
        <p:spPr>
          <a:xfrm>
            <a:off x="7203250" y="3601619"/>
            <a:ext cx="2618036" cy="151023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b="1" dirty="0">
                <a:solidFill>
                  <a:srgbClr val="FFFFFF"/>
                </a:solidFill>
                <a:latin typeface="Trebuchet MS"/>
                <a:ea typeface="Trebuchet MS"/>
                <a:cs typeface="Trebuchet MS"/>
                <a:sym typeface="Trebuchet MS"/>
              </a:rPr>
              <a:t>= sets</a:t>
            </a:r>
            <a:endParaRPr sz="2062" dirty="0">
              <a:latin typeface="Trebuchet MS"/>
              <a:ea typeface="Trebuchet MS"/>
              <a:cs typeface="Trebuchet MS"/>
              <a:sym typeface="Trebuchet MS"/>
            </a:endParaRPr>
          </a:p>
          <a:p>
            <a:pPr marL="7484" algn="ctr">
              <a:lnSpc>
                <a:spcPct val="116753"/>
              </a:lnSpc>
            </a:pPr>
            <a:r>
              <a:rPr lang="en-US" sz="2062" dirty="0">
                <a:solidFill>
                  <a:srgbClr val="FFFFFF"/>
                </a:solidFill>
                <a:latin typeface="Calibri"/>
                <a:ea typeface="Calibri"/>
                <a:cs typeface="Calibri"/>
                <a:sym typeface="Calibri"/>
              </a:rPr>
              <a:t>(returns nothing)</a:t>
            </a:r>
            <a:endParaRPr sz="2062" dirty="0">
              <a:latin typeface="Calibri"/>
              <a:ea typeface="Calibri"/>
              <a:cs typeface="Calibri"/>
              <a:sym typeface="Calibri"/>
            </a:endParaRPr>
          </a:p>
          <a:p>
            <a:pPr marL="7823" algn="ctr">
              <a:lnSpc>
                <a:spcPct val="116753"/>
              </a:lnSpc>
              <a:spcBef>
                <a:spcPts val="747"/>
              </a:spcBef>
            </a:pPr>
            <a:r>
              <a:rPr lang="en-US" sz="2062" b="1" dirty="0">
                <a:solidFill>
                  <a:srgbClr val="FFFFFF"/>
                </a:solidFill>
                <a:latin typeface="Trebuchet MS"/>
                <a:ea typeface="Trebuchet MS"/>
                <a:cs typeface="Trebuchet MS"/>
                <a:sym typeface="Trebuchet MS"/>
              </a:rPr>
              <a:t>== tests if equal</a:t>
            </a:r>
            <a:endParaRPr sz="2062" dirty="0">
              <a:latin typeface="Trebuchet MS"/>
              <a:ea typeface="Trebuchet MS"/>
              <a:cs typeface="Trebuchet MS"/>
              <a:sym typeface="Trebuchet MS"/>
            </a:endParaRPr>
          </a:p>
          <a:p>
            <a:pPr algn="ctr">
              <a:lnSpc>
                <a:spcPct val="116753"/>
              </a:lnSpc>
            </a:pPr>
            <a:r>
              <a:rPr lang="en-US" sz="2062" dirty="0">
                <a:solidFill>
                  <a:srgbClr val="FFFFFF"/>
                </a:solidFill>
                <a:latin typeface="Calibri"/>
                <a:ea typeface="Calibri"/>
                <a:cs typeface="Calibri"/>
                <a:sym typeface="Calibri"/>
              </a:rPr>
              <a:t>(returns TRUE or FALSE)</a:t>
            </a:r>
            <a:endParaRPr sz="2062" dirty="0">
              <a:latin typeface="Calibri"/>
              <a:ea typeface="Calibri"/>
              <a:cs typeface="Calibri"/>
              <a:sym typeface="Calibri"/>
            </a:endParaRPr>
          </a:p>
        </p:txBody>
      </p:sp>
      <p:graphicFrame>
        <p:nvGraphicFramePr>
          <p:cNvPr id="5" name="Table 4">
            <a:extLst>
              <a:ext uri="{FF2B5EF4-FFF2-40B4-BE49-F238E27FC236}">
                <a16:creationId xmlns:a16="http://schemas.microsoft.com/office/drawing/2014/main" id="{A0F6C692-7123-9F7D-F42E-A81463A5E521}"/>
              </a:ext>
            </a:extLst>
          </p:cNvPr>
          <p:cNvGraphicFramePr>
            <a:graphicFrameLocks noGrp="1"/>
          </p:cNvGraphicFramePr>
          <p:nvPr/>
        </p:nvGraphicFramePr>
        <p:xfrm>
          <a:off x="1661160" y="3422655"/>
          <a:ext cx="4544738" cy="2729332"/>
        </p:xfrm>
        <a:graphic>
          <a:graphicData uri="http://schemas.openxmlformats.org/drawingml/2006/table">
            <a:tbl>
              <a:tblPr firstRow="1">
                <a:tableStyleId>{5940675A-B579-460E-94D1-54222C63F5DA}</a:tableStyleId>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u="none" strike="noStrike" dirty="0" err="1">
                          <a:solidFill>
                            <a:sysClr val="windowText" lastClr="000000"/>
                          </a:solidFill>
                          <a:effectLst/>
                        </a:rPr>
                        <a:t>mrn</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a:solidFill>
                            <a:sysClr val="windowText" lastClr="000000"/>
                          </a:solidFill>
                          <a:effectLst/>
                        </a:rPr>
                        <a:t>age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err="1">
                          <a:solidFill>
                            <a:sysClr val="windowText" lastClr="000000"/>
                          </a:solidFill>
                          <a:effectLst/>
                        </a:rPr>
                        <a:t>last_name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889973772"/>
                  </a:ext>
                </a:extLst>
              </a:tr>
              <a:tr h="455542">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1843102304"/>
                  </a:ext>
                </a:extLst>
              </a:tr>
              <a:tr h="455542">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3563215883"/>
                  </a:ext>
                </a:extLst>
              </a:tr>
              <a:tr h="455542">
                <a:tc>
                  <a:txBody>
                    <a:bodyPr/>
                    <a:lstStyle/>
                    <a:p>
                      <a:pPr algn="ctr" rtl="0" fontAlgn="ctr"/>
                      <a:r>
                        <a:rPr lang="en-US" sz="2400" b="0" u="none" strike="noStrike" dirty="0">
                          <a:solidFill>
                            <a:srgbClr val="000000"/>
                          </a:solidFill>
                          <a:effectLst/>
                          <a:highlight>
                            <a:srgbClr val="C0C0C0"/>
                          </a:highlight>
                        </a:rPr>
                        <a:t>112927</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C0C0C0"/>
                          </a:highlight>
                        </a:rPr>
                        <a:t>64</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err="1">
                          <a:solidFill>
                            <a:srgbClr val="000000"/>
                          </a:solidFill>
                          <a:effectLst/>
                          <a:highlight>
                            <a:srgbClr val="C0C0C0"/>
                          </a:highlight>
                        </a:rPr>
                        <a:t>harrington</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extLst>
                  <a:ext uri="{0D108BD9-81ED-4DB2-BD59-A6C34878D82A}">
                    <a16:rowId xmlns:a16="http://schemas.microsoft.com/office/drawing/2014/main" val="4003288136"/>
                  </a:ext>
                </a:extLst>
              </a:tr>
              <a:tr h="455542">
                <a:tc>
                  <a:txBody>
                    <a:bodyPr/>
                    <a:lstStyle/>
                    <a:p>
                      <a:pPr algn="ctr" rtl="0" fontAlgn="ctr"/>
                      <a:r>
                        <a:rPr lang="en-US" sz="2400" b="0" u="none" strike="noStrike" dirty="0">
                          <a:solidFill>
                            <a:srgbClr val="000000"/>
                          </a:solidFill>
                          <a:effectLst/>
                          <a:highlight>
                            <a:srgbClr val="0365C0"/>
                          </a:highlight>
                        </a:rPr>
                        <a:t>111900</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0365C0"/>
                          </a:highlight>
                        </a:rPr>
                        <a:t>55</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tc>
                  <a:txBody>
                    <a:bodyPr/>
                    <a:lstStyle/>
                    <a:p>
                      <a:pPr algn="ctr" rtl="0" fontAlgn="ctr"/>
                      <a:r>
                        <a:rPr lang="en-US" sz="2400" b="0" u="none" strike="noStrike" dirty="0" err="1">
                          <a:solidFill>
                            <a:srgbClr val="000000"/>
                          </a:solidFill>
                          <a:effectLst/>
                          <a:highlight>
                            <a:srgbClr val="0365C0"/>
                          </a:highlight>
                        </a:rPr>
                        <a:t>simmons</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extLst>
                  <a:ext uri="{0D108BD9-81ED-4DB2-BD59-A6C34878D82A}">
                    <a16:rowId xmlns:a16="http://schemas.microsoft.com/office/drawing/2014/main" val="2004892004"/>
                  </a:ext>
                </a:extLst>
              </a:tr>
            </a:tbl>
          </a:graphicData>
        </a:graphic>
      </p:graphicFrame>
    </p:spTree>
    <p:extLst>
      <p:ext uri="{BB962C8B-B14F-4D97-AF65-F5344CB8AC3E}">
        <p14:creationId xmlns:p14="http://schemas.microsoft.com/office/powerpoint/2010/main" val="27924272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482750" y="2228296"/>
            <a:ext cx="9750923"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1904470"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filter()</a:t>
            </a:r>
            <a:endParaRPr dirty="0"/>
          </a:p>
        </p:txBody>
      </p:sp>
      <p:sp>
        <p:nvSpPr>
          <p:cNvPr id="296" name="Google Shape;296;p32"/>
          <p:cNvSpPr txBox="1"/>
          <p:nvPr/>
        </p:nvSpPr>
        <p:spPr>
          <a:xfrm>
            <a:off x="2190655" y="1713022"/>
            <a:ext cx="6159054" cy="1167589"/>
          </a:xfrm>
          <a:prstGeom prst="rect">
            <a:avLst/>
          </a:prstGeom>
          <a:noFill/>
          <a:ln>
            <a:noFill/>
          </a:ln>
        </p:spPr>
        <p:txBody>
          <a:bodyPr spcFirstLastPara="1" wrap="square" lIns="0" tIns="6455" rIns="0" bIns="0" anchor="t" anchorCtr="0">
            <a:noAutofit/>
          </a:bodyPr>
          <a:lstStyle/>
          <a:p>
            <a:pPr marL="6803"/>
            <a:r>
              <a:rPr lang="en-US" sz="2652" dirty="0">
                <a:latin typeface="Calibri"/>
                <a:ea typeface="Calibri"/>
                <a:cs typeface="Calibri"/>
                <a:sym typeface="Calibri"/>
              </a:rPr>
              <a:t>Extract rows that meet logical criteria.</a:t>
            </a:r>
            <a:endParaRPr sz="2652" dirty="0">
              <a:latin typeface="Calibri"/>
              <a:ea typeface="Calibri"/>
              <a:cs typeface="Calibri"/>
              <a:sym typeface="Calibri"/>
            </a:endParaRPr>
          </a:p>
        </p:txBody>
      </p:sp>
      <p:sp>
        <p:nvSpPr>
          <p:cNvPr id="14" name="Rectangle 13"/>
          <p:cNvSpPr/>
          <p:nvPr/>
        </p:nvSpPr>
        <p:spPr>
          <a:xfrm>
            <a:off x="1935245" y="2339968"/>
            <a:ext cx="8321509"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chem,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last_name</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 “maxwell"</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2" name="Rounded Rectangular Callout 2"/>
          <p:cNvSpPr/>
          <p:nvPr/>
        </p:nvSpPr>
        <p:spPr>
          <a:xfrm rot="10800000" flipH="1">
            <a:off x="7523750" y="381000"/>
            <a:ext cx="3220449" cy="1785377"/>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Google Shape;324;p34"/>
          <p:cNvSpPr txBox="1"/>
          <p:nvPr/>
        </p:nvSpPr>
        <p:spPr>
          <a:xfrm>
            <a:off x="7659240" y="423343"/>
            <a:ext cx="2949467" cy="104305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Values coded as character strings must be surrounded by quotes</a:t>
            </a:r>
            <a:endParaRPr sz="2062" dirty="0">
              <a:solidFill>
                <a:schemeClr val="bg1"/>
              </a:solidFill>
              <a:latin typeface="Calibri"/>
              <a:ea typeface="Calibri"/>
              <a:cs typeface="Calibri"/>
              <a:sym typeface="Calibri"/>
            </a:endParaRPr>
          </a:p>
        </p:txBody>
      </p:sp>
      <p:cxnSp>
        <p:nvCxnSpPr>
          <p:cNvPr id="19" name="Straight Arrow Connector 18"/>
          <p:cNvCxnSpPr/>
          <p:nvPr/>
        </p:nvCxnSpPr>
        <p:spPr>
          <a:xfrm>
            <a:off x="5227289" y="4327928"/>
            <a:ext cx="548640" cy="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21" name="Table 20"/>
          <p:cNvGraphicFramePr>
            <a:graphicFrameLocks noGrp="1"/>
          </p:cNvGraphicFramePr>
          <p:nvPr/>
        </p:nvGraphicFramePr>
        <p:xfrm>
          <a:off x="6358212" y="3807152"/>
          <a:ext cx="4544738" cy="1818248"/>
        </p:xfrm>
        <a:graphic>
          <a:graphicData uri="http://schemas.openxmlformats.org/drawingml/2006/table">
            <a:tbl>
              <a:tblPr>
                <a:tableStyleId>{5940675A-B579-460E-94D1-54222C63F5DA}</a:tableStyleId>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u="none" strike="noStrike" dirty="0" err="1">
                          <a:solidFill>
                            <a:sysClr val="windowText" lastClr="000000"/>
                          </a:solidFill>
                          <a:effectLst/>
                        </a:rPr>
                        <a:t>mrn</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err="1">
                          <a:solidFill>
                            <a:sysClr val="windowText" lastClr="000000"/>
                          </a:solidFill>
                          <a:effectLst/>
                        </a:rPr>
                        <a:t>first_name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err="1">
                          <a:solidFill>
                            <a:sysClr val="windowText" lastClr="000000"/>
                          </a:solidFill>
                          <a:effectLst/>
                        </a:rPr>
                        <a:t>last_name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889973772"/>
                  </a:ext>
                </a:extLst>
              </a:tr>
              <a:tr h="455542">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1843102304"/>
                  </a:ext>
                </a:extLst>
              </a:tr>
              <a:tr h="455542">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3563215883"/>
                  </a:ext>
                </a:extLst>
              </a:tr>
            </a:tbl>
          </a:graphicData>
        </a:graphic>
      </p:graphicFrame>
      <p:sp>
        <p:nvSpPr>
          <p:cNvPr id="22" name="Rectangle 21"/>
          <p:cNvSpPr/>
          <p:nvPr/>
        </p:nvSpPr>
        <p:spPr>
          <a:xfrm>
            <a:off x="4751217" y="4794362"/>
            <a:ext cx="813043" cy="369332"/>
          </a:xfrm>
          <a:prstGeom prst="rect">
            <a:avLst/>
          </a:prstGeom>
        </p:spPr>
        <p:txBody>
          <a:bodyPr wrap="none">
            <a:spAutoFit/>
          </a:bodyPr>
          <a:lstStyle/>
          <a:p>
            <a:r>
              <a:rPr lang="en-US" sz="1800" b="1" dirty="0">
                <a:solidFill>
                  <a:schemeClr val="accent1"/>
                </a:solidFill>
              </a:rPr>
              <a:t>TRUE</a:t>
            </a:r>
            <a:endParaRPr lang="en-US" sz="1800" b="1" dirty="0">
              <a:solidFill>
                <a:srgbClr val="A6A6A6"/>
              </a:solidFill>
            </a:endParaRPr>
          </a:p>
        </p:txBody>
      </p:sp>
      <p:sp>
        <p:nvSpPr>
          <p:cNvPr id="23" name="Rectangle 22"/>
          <p:cNvSpPr/>
          <p:nvPr/>
        </p:nvSpPr>
        <p:spPr>
          <a:xfrm>
            <a:off x="4751216" y="5251959"/>
            <a:ext cx="813043" cy="369332"/>
          </a:xfrm>
          <a:prstGeom prst="rect">
            <a:avLst/>
          </a:prstGeom>
        </p:spPr>
        <p:txBody>
          <a:bodyPr wrap="none">
            <a:spAutoFit/>
          </a:bodyPr>
          <a:lstStyle/>
          <a:p>
            <a:r>
              <a:rPr lang="en-US" sz="1800" b="1" dirty="0">
                <a:solidFill>
                  <a:schemeClr val="accent1"/>
                </a:solidFill>
              </a:rPr>
              <a:t>TRUE</a:t>
            </a:r>
            <a:endParaRPr lang="en-US" sz="1800" b="1" dirty="0">
              <a:solidFill>
                <a:srgbClr val="A6A6A6"/>
              </a:solidFill>
            </a:endParaRPr>
          </a:p>
        </p:txBody>
      </p:sp>
      <p:sp>
        <p:nvSpPr>
          <p:cNvPr id="24" name="Rectangle 23"/>
          <p:cNvSpPr/>
          <p:nvPr/>
        </p:nvSpPr>
        <p:spPr>
          <a:xfrm>
            <a:off x="4751215" y="5709556"/>
            <a:ext cx="941283" cy="369332"/>
          </a:xfrm>
          <a:prstGeom prst="rect">
            <a:avLst/>
          </a:prstGeom>
        </p:spPr>
        <p:txBody>
          <a:bodyPr wrap="none">
            <a:spAutoFit/>
          </a:bodyPr>
          <a:lstStyle/>
          <a:p>
            <a:r>
              <a:rPr lang="en-US" sz="1800" b="1" dirty="0">
                <a:solidFill>
                  <a:srgbClr val="A6A6A6"/>
                </a:solidFill>
              </a:rPr>
              <a:t>FALSE</a:t>
            </a:r>
          </a:p>
        </p:txBody>
      </p:sp>
      <p:sp>
        <p:nvSpPr>
          <p:cNvPr id="25" name="Rectangle 24"/>
          <p:cNvSpPr/>
          <p:nvPr/>
        </p:nvSpPr>
        <p:spPr>
          <a:xfrm>
            <a:off x="4780951" y="6167152"/>
            <a:ext cx="941283" cy="369332"/>
          </a:xfrm>
          <a:prstGeom prst="rect">
            <a:avLst/>
          </a:prstGeom>
        </p:spPr>
        <p:txBody>
          <a:bodyPr wrap="square">
            <a:spAutoFit/>
          </a:bodyPr>
          <a:lstStyle/>
          <a:p>
            <a:r>
              <a:rPr lang="en-US" sz="1800" b="1" dirty="0">
                <a:solidFill>
                  <a:srgbClr val="A6A6A6"/>
                </a:solidFill>
              </a:rPr>
              <a:t>FALSE</a:t>
            </a:r>
          </a:p>
        </p:txBody>
      </p:sp>
      <p:graphicFrame>
        <p:nvGraphicFramePr>
          <p:cNvPr id="2" name="Table 1">
            <a:extLst>
              <a:ext uri="{FF2B5EF4-FFF2-40B4-BE49-F238E27FC236}">
                <a16:creationId xmlns:a16="http://schemas.microsoft.com/office/drawing/2014/main" id="{28630D60-6F28-3E2D-4664-EA8F85FB3F75}"/>
              </a:ext>
            </a:extLst>
          </p:cNvPr>
          <p:cNvGraphicFramePr>
            <a:graphicFrameLocks noGrp="1"/>
          </p:cNvGraphicFramePr>
          <p:nvPr/>
        </p:nvGraphicFramePr>
        <p:xfrm>
          <a:off x="206477" y="3812771"/>
          <a:ext cx="4544738" cy="2729332"/>
        </p:xfrm>
        <a:graphic>
          <a:graphicData uri="http://schemas.openxmlformats.org/drawingml/2006/table">
            <a:tbl>
              <a:tblPr firstRow="1">
                <a:tableStyleId>{5940675A-B579-460E-94D1-54222C63F5DA}</a:tableStyleId>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u="none" strike="noStrike" dirty="0" err="1">
                          <a:solidFill>
                            <a:sysClr val="windowText" lastClr="000000"/>
                          </a:solidFill>
                          <a:effectLst/>
                        </a:rPr>
                        <a:t>mrn</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a:solidFill>
                            <a:sysClr val="windowText" lastClr="000000"/>
                          </a:solidFill>
                          <a:effectLst/>
                        </a:rPr>
                        <a:t>age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err="1">
                          <a:solidFill>
                            <a:sysClr val="windowText" lastClr="000000"/>
                          </a:solidFill>
                          <a:effectLst/>
                        </a:rPr>
                        <a:t>last_name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889973772"/>
                  </a:ext>
                </a:extLst>
              </a:tr>
              <a:tr h="455542">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1843102304"/>
                  </a:ext>
                </a:extLst>
              </a:tr>
              <a:tr h="455542">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3563215883"/>
                  </a:ext>
                </a:extLst>
              </a:tr>
              <a:tr h="455542">
                <a:tc>
                  <a:txBody>
                    <a:bodyPr/>
                    <a:lstStyle/>
                    <a:p>
                      <a:pPr algn="ctr" rtl="0" fontAlgn="ctr"/>
                      <a:r>
                        <a:rPr lang="en-US" sz="2400" b="0" u="none" strike="noStrike" dirty="0">
                          <a:solidFill>
                            <a:srgbClr val="000000"/>
                          </a:solidFill>
                          <a:effectLst/>
                          <a:highlight>
                            <a:srgbClr val="C0C0C0"/>
                          </a:highlight>
                        </a:rPr>
                        <a:t>112927</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C0C0C0"/>
                          </a:highlight>
                        </a:rPr>
                        <a:t>64</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err="1">
                          <a:solidFill>
                            <a:srgbClr val="000000"/>
                          </a:solidFill>
                          <a:effectLst/>
                          <a:highlight>
                            <a:srgbClr val="C0C0C0"/>
                          </a:highlight>
                        </a:rPr>
                        <a:t>harrington</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extLst>
                  <a:ext uri="{0D108BD9-81ED-4DB2-BD59-A6C34878D82A}">
                    <a16:rowId xmlns:a16="http://schemas.microsoft.com/office/drawing/2014/main" val="4003288136"/>
                  </a:ext>
                </a:extLst>
              </a:tr>
              <a:tr h="455542">
                <a:tc>
                  <a:txBody>
                    <a:bodyPr/>
                    <a:lstStyle/>
                    <a:p>
                      <a:pPr algn="ctr" rtl="0" fontAlgn="ctr"/>
                      <a:r>
                        <a:rPr lang="en-US" sz="2400" b="0" u="none" strike="noStrike" dirty="0">
                          <a:solidFill>
                            <a:srgbClr val="000000"/>
                          </a:solidFill>
                          <a:effectLst/>
                          <a:highlight>
                            <a:srgbClr val="C0C0C0"/>
                          </a:highlight>
                        </a:rPr>
                        <a:t>111900</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C0C0C0"/>
                          </a:highlight>
                        </a:rPr>
                        <a:t>55</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err="1">
                          <a:solidFill>
                            <a:srgbClr val="000000"/>
                          </a:solidFill>
                          <a:effectLst/>
                          <a:highlight>
                            <a:srgbClr val="C0C0C0"/>
                          </a:highlight>
                        </a:rPr>
                        <a:t>simmons</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extLst>
                  <a:ext uri="{0D108BD9-81ED-4DB2-BD59-A6C34878D82A}">
                    <a16:rowId xmlns:a16="http://schemas.microsoft.com/office/drawing/2014/main" val="2004892004"/>
                  </a:ext>
                </a:extLst>
              </a:tr>
            </a:tbl>
          </a:graphicData>
        </a:graphic>
      </p:graphicFrame>
    </p:spTree>
    <p:extLst>
      <p:ext uri="{BB962C8B-B14F-4D97-AF65-F5344CB8AC3E}">
        <p14:creationId xmlns:p14="http://schemas.microsoft.com/office/powerpoint/2010/main" val="15102626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6965368"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1" name="Google Shape;137;p17"/>
          <p:cNvSpPr/>
          <p:nvPr/>
        </p:nvSpPr>
        <p:spPr>
          <a:xfrm>
            <a:off x="1632769" y="2880611"/>
            <a:ext cx="246229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2" name="Google Shape;138;p17"/>
          <p:cNvSpPr txBox="1"/>
          <p:nvPr/>
        </p:nvSpPr>
        <p:spPr>
          <a:xfrm>
            <a:off x="1762309" y="3800330"/>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sp>
        <p:nvSpPr>
          <p:cNvPr id="297" name="Google Shape;297;p32"/>
          <p:cNvSpPr/>
          <p:nvPr/>
        </p:nvSpPr>
        <p:spPr>
          <a:xfrm>
            <a:off x="4695596" y="2799128"/>
            <a:ext cx="4682084" cy="2235235"/>
          </a:xfrm>
          <a:custGeom>
            <a:avLst/>
            <a:gdLst/>
            <a:ahLst/>
            <a:cxnLst/>
            <a:rect l="l" t="t" r="r" b="b"/>
            <a:pathLst>
              <a:path w="5965190" h="3684270" extrusionOk="0">
                <a:moveTo>
                  <a:pt x="5608470" y="1066067"/>
                </a:moveTo>
                <a:lnTo>
                  <a:pt x="356337" y="1066067"/>
                </a:lnTo>
                <a:lnTo>
                  <a:pt x="307986" y="1069320"/>
                </a:lnTo>
                <a:lnTo>
                  <a:pt x="261611" y="1078796"/>
                </a:lnTo>
                <a:lnTo>
                  <a:pt x="217637" y="1094070"/>
                </a:lnTo>
                <a:lnTo>
                  <a:pt x="176489" y="1114718"/>
                </a:lnTo>
                <a:lnTo>
                  <a:pt x="138592" y="1140315"/>
                </a:lnTo>
                <a:lnTo>
                  <a:pt x="104371" y="1170437"/>
                </a:lnTo>
                <a:lnTo>
                  <a:pt x="74249" y="1204659"/>
                </a:lnTo>
                <a:lnTo>
                  <a:pt x="48651" y="1242556"/>
                </a:lnTo>
                <a:lnTo>
                  <a:pt x="28003" y="1283703"/>
                </a:lnTo>
                <a:lnTo>
                  <a:pt x="12729" y="1327677"/>
                </a:lnTo>
                <a:lnTo>
                  <a:pt x="3253" y="1374052"/>
                </a:lnTo>
                <a:lnTo>
                  <a:pt x="0" y="1422403"/>
                </a:lnTo>
                <a:lnTo>
                  <a:pt x="0" y="3327450"/>
                </a:lnTo>
                <a:lnTo>
                  <a:pt x="3253" y="3375802"/>
                </a:lnTo>
                <a:lnTo>
                  <a:pt x="12729" y="3422177"/>
                </a:lnTo>
                <a:lnTo>
                  <a:pt x="28003" y="3466150"/>
                </a:lnTo>
                <a:lnTo>
                  <a:pt x="48651" y="3507298"/>
                </a:lnTo>
                <a:lnTo>
                  <a:pt x="74249" y="3545195"/>
                </a:lnTo>
                <a:lnTo>
                  <a:pt x="104371" y="3579417"/>
                </a:lnTo>
                <a:lnTo>
                  <a:pt x="138592" y="3609539"/>
                </a:lnTo>
                <a:lnTo>
                  <a:pt x="176489" y="3635136"/>
                </a:lnTo>
                <a:lnTo>
                  <a:pt x="217637" y="3655784"/>
                </a:lnTo>
                <a:lnTo>
                  <a:pt x="261611" y="3671059"/>
                </a:lnTo>
                <a:lnTo>
                  <a:pt x="307986" y="3680535"/>
                </a:lnTo>
                <a:lnTo>
                  <a:pt x="356337" y="3683788"/>
                </a:lnTo>
                <a:lnTo>
                  <a:pt x="5608470" y="3683788"/>
                </a:lnTo>
                <a:lnTo>
                  <a:pt x="5656820" y="3680535"/>
                </a:lnTo>
                <a:lnTo>
                  <a:pt x="5703195" y="3671058"/>
                </a:lnTo>
                <a:lnTo>
                  <a:pt x="5747168" y="3655784"/>
                </a:lnTo>
                <a:lnTo>
                  <a:pt x="5788315" y="3635136"/>
                </a:lnTo>
                <a:lnTo>
                  <a:pt x="5826212" y="3609538"/>
                </a:lnTo>
                <a:lnTo>
                  <a:pt x="5860433" y="3579416"/>
                </a:lnTo>
                <a:lnTo>
                  <a:pt x="5890555" y="3545195"/>
                </a:lnTo>
                <a:lnTo>
                  <a:pt x="5916152" y="3507298"/>
                </a:lnTo>
                <a:lnTo>
                  <a:pt x="5936801" y="3466150"/>
                </a:lnTo>
                <a:lnTo>
                  <a:pt x="5952075" y="3422177"/>
                </a:lnTo>
                <a:lnTo>
                  <a:pt x="5961551" y="3375802"/>
                </a:lnTo>
                <a:lnTo>
                  <a:pt x="5964804" y="3327450"/>
                </a:lnTo>
                <a:lnTo>
                  <a:pt x="5964804" y="1422403"/>
                </a:lnTo>
                <a:lnTo>
                  <a:pt x="5961551" y="1374052"/>
                </a:lnTo>
                <a:lnTo>
                  <a:pt x="5952075" y="1327677"/>
                </a:lnTo>
                <a:lnTo>
                  <a:pt x="5936801" y="1283703"/>
                </a:lnTo>
                <a:lnTo>
                  <a:pt x="5916152" y="1242556"/>
                </a:lnTo>
                <a:lnTo>
                  <a:pt x="5890555" y="1204659"/>
                </a:lnTo>
                <a:lnTo>
                  <a:pt x="5860433" y="1170437"/>
                </a:lnTo>
                <a:lnTo>
                  <a:pt x="5826212" y="1140315"/>
                </a:lnTo>
                <a:lnTo>
                  <a:pt x="5788315" y="1114718"/>
                </a:lnTo>
                <a:lnTo>
                  <a:pt x="5747168" y="1094070"/>
                </a:lnTo>
                <a:lnTo>
                  <a:pt x="5703195" y="1078796"/>
                </a:lnTo>
                <a:lnTo>
                  <a:pt x="5656820" y="1069320"/>
                </a:lnTo>
                <a:lnTo>
                  <a:pt x="5608470" y="1066067"/>
                </a:lnTo>
                <a:close/>
              </a:path>
              <a:path w="5965190" h="3684270" extrusionOk="0">
                <a:moveTo>
                  <a:pt x="708093" y="0"/>
                </a:moveTo>
                <a:lnTo>
                  <a:pt x="603384" y="1066067"/>
                </a:lnTo>
                <a:lnTo>
                  <a:pt x="812802" y="1066067"/>
                </a:lnTo>
                <a:lnTo>
                  <a:pt x="708093" y="0"/>
                </a:lnTo>
                <a:close/>
              </a:path>
            </a:pathLst>
          </a:custGeom>
          <a:solidFill>
            <a:srgbClr val="A0C283"/>
          </a:solidFill>
          <a:ln>
            <a:noFill/>
          </a:ln>
        </p:spPr>
        <p:txBody>
          <a:bodyPr spcFirstLastPara="1" wrap="square" lIns="0" tIns="0" rIns="0" bIns="0" anchor="t" anchorCtr="0">
            <a:noAutofit/>
          </a:bodyPr>
          <a:lstStyle/>
          <a:p>
            <a:endParaRPr sz="964"/>
          </a:p>
        </p:txBody>
      </p:sp>
      <p:sp>
        <p:nvSpPr>
          <p:cNvPr id="298" name="Google Shape;298;p32"/>
          <p:cNvSpPr txBox="1"/>
          <p:nvPr/>
        </p:nvSpPr>
        <p:spPr>
          <a:xfrm>
            <a:off x="4690561" y="3394485"/>
            <a:ext cx="4443279" cy="1046571"/>
          </a:xfrm>
          <a:prstGeom prst="rect">
            <a:avLst/>
          </a:prstGeom>
          <a:noFill/>
          <a:ln>
            <a:noFill/>
          </a:ln>
        </p:spPr>
        <p:txBody>
          <a:bodyPr spcFirstLastPara="1" wrap="square" lIns="0" tIns="32652" rIns="0" bIns="0" anchor="t" anchorCtr="0">
            <a:noAutofit/>
          </a:bodyPr>
          <a:lstStyle/>
          <a:p>
            <a:pPr marL="6803" marR="2721" indent="-1360" algn="ctr">
              <a:lnSpc>
                <a:spcPct val="113506"/>
              </a:lnSpc>
            </a:pPr>
            <a:r>
              <a:rPr lang="en-US" sz="2800" b="1" dirty="0">
                <a:solidFill>
                  <a:srgbClr val="FFFFFF"/>
                </a:solidFill>
                <a:latin typeface="+mj-lt"/>
                <a:ea typeface="Trebuchet MS"/>
                <a:cs typeface="Trebuchet MS"/>
                <a:sym typeface="Trebuchet MS"/>
              </a:rPr>
              <a:t>one or more logical tests  </a:t>
            </a:r>
            <a:r>
              <a:rPr lang="en-US" sz="2800" dirty="0">
                <a:solidFill>
                  <a:srgbClr val="FFFFFF"/>
                </a:solidFill>
                <a:latin typeface="+mj-lt"/>
                <a:ea typeface="Calibri"/>
                <a:cs typeface="Calibri"/>
                <a:sym typeface="Calibri"/>
              </a:rPr>
              <a:t>(filter returns each row for  which the test is TRUE)</a:t>
            </a:r>
            <a:endParaRPr sz="2800" dirty="0">
              <a:latin typeface="+mj-lt"/>
              <a:ea typeface="Calibri"/>
              <a:cs typeface="Calibri"/>
              <a:sym typeface="Calibri"/>
            </a:endParaRP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sp>
        <p:nvSpPr>
          <p:cNvPr id="2" name="Rounded Rectangle 1"/>
          <p:cNvSpPr/>
          <p:nvPr/>
        </p:nvSpPr>
        <p:spPr>
          <a:xfrm>
            <a:off x="4738686" y="2345004"/>
            <a:ext cx="3731544" cy="566814"/>
          </a:xfrm>
          <a:prstGeom prst="roundRect">
            <a:avLst/>
          </a:prstGeom>
          <a:solidFill>
            <a:srgbClr val="A0C283">
              <a:alpha val="8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2054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2" name="Google Shape;342;p36"/>
          <p:cNvSpPr txBox="1">
            <a:spLocks noGrp="1"/>
          </p:cNvSpPr>
          <p:nvPr>
            <p:ph type="title"/>
          </p:nvPr>
        </p:nvSpPr>
        <p:spPr>
          <a:xfrm>
            <a:off x="4323129" y="671341"/>
            <a:ext cx="3535721"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Logical tests</a:t>
            </a:r>
            <a:endParaRPr dirty="0"/>
          </a:p>
        </p:txBody>
      </p:sp>
      <p:graphicFrame>
        <p:nvGraphicFramePr>
          <p:cNvPr id="344" name="Google Shape;344;p36"/>
          <p:cNvGraphicFramePr/>
          <p:nvPr/>
        </p:nvGraphicFramePr>
        <p:xfrm>
          <a:off x="2687324" y="1843423"/>
          <a:ext cx="7268900" cy="4552140"/>
        </p:xfrm>
        <a:graphic>
          <a:graphicData uri="http://schemas.openxmlformats.org/drawingml/2006/table">
            <a:tbl>
              <a:tblPr firstRow="1" bandRow="1">
                <a:noFill/>
              </a:tblPr>
              <a:tblGrid>
                <a:gridCol w="2366752">
                  <a:extLst>
                    <a:ext uri="{9D8B030D-6E8A-4147-A177-3AD203B41FA5}">
                      <a16:colId xmlns:a16="http://schemas.microsoft.com/office/drawing/2014/main" val="20000"/>
                    </a:ext>
                  </a:extLst>
                </a:gridCol>
                <a:gridCol w="4902148">
                  <a:extLst>
                    <a:ext uri="{9D8B030D-6E8A-4147-A177-3AD203B41FA5}">
                      <a16:colId xmlns:a16="http://schemas.microsoft.com/office/drawing/2014/main" val="20001"/>
                    </a:ext>
                  </a:extLst>
                </a:gridCol>
              </a:tblGrid>
              <a:tr h="427339">
                <a:tc>
                  <a:txBody>
                    <a:bodyPr/>
                    <a:lstStyle/>
                    <a:p>
                      <a:pPr marL="1270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&lt;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8879"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Less than</a:t>
                      </a:r>
                      <a:endParaRPr sz="2500" u="none" strike="noStrike" cap="none" dirty="0">
                        <a:latin typeface="+mj-lt"/>
                        <a:ea typeface="Calibri"/>
                        <a:cs typeface="Calibri"/>
                        <a:sym typeface="Calibri"/>
                      </a:endParaRPr>
                    </a:p>
                  </a:txBody>
                  <a:tcPr marL="0" marR="0" marT="33509"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0"/>
                  </a:ext>
                </a:extLst>
              </a:tr>
              <a:tr h="427339">
                <a:tc>
                  <a:txBody>
                    <a:bodyPr/>
                    <a:lstStyle/>
                    <a:p>
                      <a:pPr marL="1270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&gt;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696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Greater than</a:t>
                      </a:r>
                      <a:endParaRPr sz="2500" u="none" strike="noStrike" cap="none" dirty="0">
                        <a:latin typeface="+mj-lt"/>
                        <a:ea typeface="Calibri"/>
                        <a:cs typeface="Calibri"/>
                        <a:sym typeface="Calibri"/>
                      </a:endParaRPr>
                    </a:p>
                  </a:txBody>
                  <a:tcPr marL="0" marR="0" marT="37728"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1"/>
                  </a:ext>
                </a:extLst>
              </a:tr>
              <a:tr h="42733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41210"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Equal to</a:t>
                      </a:r>
                      <a:endParaRPr sz="2500" u="none" strike="noStrike" cap="none" dirty="0">
                        <a:latin typeface="+mj-lt"/>
                        <a:ea typeface="Calibri"/>
                        <a:cs typeface="Calibri"/>
                        <a:sym typeface="Calibri"/>
                      </a:endParaRPr>
                    </a:p>
                  </a:txBody>
                  <a:tcPr marL="0" marR="0" marT="3581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2"/>
                  </a:ext>
                </a:extLst>
              </a:tr>
              <a:tr h="42733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&lt;=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9281"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Less than or equal to</a:t>
                      </a:r>
                      <a:endParaRPr sz="2500" u="none" strike="noStrike" cap="none" dirty="0">
                        <a:latin typeface="+mj-lt"/>
                        <a:ea typeface="Calibri"/>
                        <a:cs typeface="Calibri"/>
                        <a:sym typeface="Calibri"/>
                      </a:endParaRPr>
                    </a:p>
                  </a:txBody>
                  <a:tcPr marL="0" marR="0" marT="3388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3"/>
                  </a:ext>
                </a:extLst>
              </a:tr>
              <a:tr h="78961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&gt;=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735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Greater than or equal to</a:t>
                      </a:r>
                      <a:endParaRPr sz="2500" u="none" strike="noStrike" cap="none" dirty="0">
                        <a:latin typeface="+mj-lt"/>
                        <a:ea typeface="Calibri"/>
                        <a:cs typeface="Calibri"/>
                        <a:sym typeface="Calibri"/>
                      </a:endParaRPr>
                    </a:p>
                  </a:txBody>
                  <a:tcPr marL="0" marR="0" marT="3850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4"/>
                  </a:ext>
                </a:extLst>
              </a:tr>
              <a:tr h="42733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4197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Not equal to</a:t>
                      </a:r>
                      <a:endParaRPr sz="2500" u="none" strike="noStrike" cap="none" dirty="0">
                        <a:latin typeface="+mj-lt"/>
                        <a:ea typeface="Calibri"/>
                        <a:cs typeface="Calibri"/>
                        <a:sym typeface="Calibri"/>
                      </a:endParaRPr>
                    </a:p>
                  </a:txBody>
                  <a:tcPr marL="0" marR="0" marT="36576"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5"/>
                  </a:ext>
                </a:extLst>
              </a:tr>
              <a:tr h="42733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%in%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40058"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Group membership</a:t>
                      </a:r>
                      <a:endParaRPr sz="2500" u="none" strike="noStrike" cap="none" dirty="0">
                        <a:latin typeface="+mj-lt"/>
                        <a:ea typeface="Calibri"/>
                        <a:cs typeface="Calibri"/>
                        <a:sym typeface="Calibri"/>
                      </a:endParaRPr>
                    </a:p>
                  </a:txBody>
                  <a:tcPr marL="0" marR="0" marT="34272"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6"/>
                  </a:ext>
                </a:extLst>
              </a:tr>
              <a:tr h="427339">
                <a:tc>
                  <a:txBody>
                    <a:bodyPr/>
                    <a:lstStyle/>
                    <a:p>
                      <a:pPr marL="0" marR="0" lvl="0" indent="0" algn="ctr" rtl="0">
                        <a:lnSpc>
                          <a:spcPct val="100000"/>
                        </a:lnSpc>
                        <a:spcBef>
                          <a:spcPts val="0"/>
                        </a:spcBef>
                        <a:spcAft>
                          <a:spcPts val="0"/>
                        </a:spcAft>
                        <a:buNone/>
                      </a:pPr>
                      <a:r>
                        <a:rPr lang="en-US" sz="2800" u="none" strike="noStrike" cap="none" dirty="0">
                          <a:latin typeface="Consolas" panose="020B0609020204030204" pitchFamily="49" charset="0"/>
                          <a:ea typeface="Courier New"/>
                          <a:cs typeface="Consolas" panose="020B0609020204030204" pitchFamily="49" charset="0"/>
                          <a:sym typeface="Courier New"/>
                        </a:rPr>
                        <a:t>is.na(</a:t>
                      </a:r>
                      <a:r>
                        <a:rPr lang="en-US" sz="280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latin typeface="Consolas" panose="020B0609020204030204" pitchFamily="49" charset="0"/>
                          <a:ea typeface="Courier New"/>
                          <a:cs typeface="Consolas" panose="020B0609020204030204" pitchFamily="49" charset="0"/>
                          <a:sym typeface="Courier New"/>
                        </a:rPr>
                        <a:t>)</a:t>
                      </a:r>
                      <a:endParaRPr sz="2800" u="none" strike="noStrike" cap="none" dirty="0">
                        <a:latin typeface="Consolas" panose="020B0609020204030204" pitchFamily="49" charset="0"/>
                        <a:ea typeface="Courier New"/>
                        <a:cs typeface="Consolas" panose="020B0609020204030204" pitchFamily="49" charset="0"/>
                        <a:sym typeface="Courier New"/>
                      </a:endParaRPr>
                    </a:p>
                  </a:txBody>
                  <a:tcPr marL="0" marR="0" marT="38129"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Is NA</a:t>
                      </a:r>
                      <a:endParaRPr sz="2500" u="none" strike="noStrike" cap="none" dirty="0">
                        <a:latin typeface="+mj-lt"/>
                        <a:ea typeface="Calibri"/>
                        <a:cs typeface="Calibri"/>
                        <a:sym typeface="Calibri"/>
                      </a:endParaRPr>
                    </a:p>
                  </a:txBody>
                  <a:tcPr marL="0" marR="0" marT="32357"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7"/>
                  </a:ext>
                </a:extLst>
              </a:tr>
              <a:tr h="498987">
                <a:tc>
                  <a:txBody>
                    <a:bodyPr/>
                    <a:lstStyle/>
                    <a:p>
                      <a:pPr marL="12700" marR="0" lvl="0" indent="0" algn="ctr" rtl="0">
                        <a:lnSpc>
                          <a:spcPct val="100000"/>
                        </a:lnSpc>
                        <a:spcBef>
                          <a:spcPts val="0"/>
                        </a:spcBef>
                        <a:spcAft>
                          <a:spcPts val="0"/>
                        </a:spcAft>
                        <a:buNone/>
                      </a:pPr>
                      <a:r>
                        <a:rPr lang="en-US" sz="2800" u="none" strike="noStrike" cap="none" dirty="0">
                          <a:latin typeface="Consolas" panose="020B0609020204030204" pitchFamily="49" charset="0"/>
                          <a:ea typeface="Courier New"/>
                          <a:cs typeface="Consolas" panose="020B0609020204030204" pitchFamily="49" charset="0"/>
                          <a:sym typeface="Courier New"/>
                        </a:rPr>
                        <a:t>!is.na(</a:t>
                      </a:r>
                      <a:r>
                        <a:rPr lang="en-US" sz="280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latin typeface="Consolas" panose="020B0609020204030204" pitchFamily="49" charset="0"/>
                          <a:ea typeface="Courier New"/>
                          <a:cs typeface="Consolas" panose="020B0609020204030204" pitchFamily="49" charset="0"/>
                          <a:sym typeface="Courier New"/>
                        </a:rPr>
                        <a:t>)</a:t>
                      </a:r>
                      <a:endParaRPr sz="2800" u="none" strike="noStrike" cap="none" dirty="0">
                        <a:latin typeface="Consolas" panose="020B0609020204030204" pitchFamily="49" charset="0"/>
                        <a:ea typeface="Courier New"/>
                        <a:cs typeface="Consolas" panose="020B0609020204030204" pitchFamily="49" charset="0"/>
                        <a:sym typeface="Courier New"/>
                      </a:endParaRPr>
                    </a:p>
                  </a:txBody>
                  <a:tcPr marL="0" marR="0" marT="3581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Is not NA</a:t>
                      </a:r>
                      <a:endParaRPr sz="2500" u="none" strike="noStrike" cap="none" dirty="0">
                        <a:latin typeface="+mj-lt"/>
                        <a:ea typeface="Calibri"/>
                        <a:cs typeface="Calibri"/>
                        <a:sym typeface="Calibri"/>
                      </a:endParaRPr>
                    </a:p>
                  </a:txBody>
                  <a:tcPr marL="0" marR="0" marT="3696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8"/>
                  </a:ext>
                </a:extLst>
              </a:tr>
            </a:tbl>
          </a:graphicData>
        </a:graphic>
      </p:graphicFrame>
      <p:sp>
        <p:nvSpPr>
          <p:cNvPr id="6"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152027" y="2495123"/>
            <a:ext cx="9750923"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1349297" y="731166"/>
            <a:ext cx="9884376"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Multiple criteria can be included as arguments to the function</a:t>
            </a:r>
            <a:endParaRPr dirty="0"/>
          </a:p>
        </p:txBody>
      </p:sp>
      <p:sp>
        <p:nvSpPr>
          <p:cNvPr id="14" name="Rectangle 13"/>
          <p:cNvSpPr/>
          <p:nvPr/>
        </p:nvSpPr>
        <p:spPr>
          <a:xfrm>
            <a:off x="1152027" y="2607250"/>
            <a:ext cx="9903673"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chem, </a:t>
            </a:r>
            <a:r>
              <a:rPr lang="en-US" sz="3200" dirty="0">
                <a:solidFill>
                  <a:srgbClr val="9BBB59"/>
                </a:solidFill>
                <a:latin typeface="Consolas" panose="020B0609020204030204" pitchFamily="49" charset="0"/>
                <a:ea typeface="Courier New"/>
                <a:cs typeface="Consolas" panose="020B0609020204030204" pitchFamily="49" charset="0"/>
                <a:sym typeface="Courier New"/>
              </a:rPr>
              <a:t>age &gt;= 50, gender == “Female”</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cxnSp>
        <p:nvCxnSpPr>
          <p:cNvPr id="19" name="Straight Arrow Connector 18"/>
          <p:cNvCxnSpPr/>
          <p:nvPr/>
        </p:nvCxnSpPr>
        <p:spPr>
          <a:xfrm>
            <a:off x="5227289" y="4327928"/>
            <a:ext cx="548640" cy="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21" name="Table 20"/>
          <p:cNvGraphicFramePr>
            <a:graphicFrameLocks noGrp="1"/>
          </p:cNvGraphicFramePr>
          <p:nvPr>
            <p:extLst>
              <p:ext uri="{D42A27DB-BD31-4B8C-83A1-F6EECF244321}">
                <p14:modId xmlns:p14="http://schemas.microsoft.com/office/powerpoint/2010/main" val="4080622846"/>
              </p:ext>
            </p:extLst>
          </p:nvPr>
        </p:nvGraphicFramePr>
        <p:xfrm>
          <a:off x="6358212" y="3807152"/>
          <a:ext cx="4544738" cy="1818248"/>
        </p:xfrm>
        <a:graphic>
          <a:graphicData uri="http://schemas.openxmlformats.org/drawingml/2006/table">
            <a:tbl>
              <a:tblPr>
                <a:tableStyleId>{5940675A-B579-460E-94D1-54222C63F5DA}</a:tableStyleId>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u="none" strike="noStrike" dirty="0" err="1">
                          <a:solidFill>
                            <a:sysClr val="windowText" lastClr="000000"/>
                          </a:solidFill>
                          <a:effectLst/>
                        </a:rPr>
                        <a:t>mrn</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err="1">
                          <a:solidFill>
                            <a:sysClr val="windowText" lastClr="000000"/>
                          </a:solidFill>
                          <a:effectLst/>
                        </a:rPr>
                        <a:t>first_name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err="1">
                          <a:solidFill>
                            <a:sysClr val="windowText" lastClr="000000"/>
                          </a:solidFill>
                          <a:effectLst/>
                        </a:rPr>
                        <a:t>last_name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889973772"/>
                  </a:ext>
                </a:extLst>
              </a:tr>
              <a:tr h="455542">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50</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Female</a:t>
                      </a:r>
                    </a:p>
                  </a:txBody>
                  <a:tcPr marL="3175" marR="3175" marT="3175" marB="0" anchor="ctr"/>
                </a:tc>
                <a:extLst>
                  <a:ext uri="{0D108BD9-81ED-4DB2-BD59-A6C34878D82A}">
                    <a16:rowId xmlns:a16="http://schemas.microsoft.com/office/drawing/2014/main" val="1843102304"/>
                  </a:ext>
                </a:extLst>
              </a:tr>
              <a:tr h="455542">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50</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Female</a:t>
                      </a:r>
                    </a:p>
                  </a:txBody>
                  <a:tcPr marL="3175" marR="3175" marT="3175" marB="0" anchor="ctr"/>
                </a:tc>
                <a:extLst>
                  <a:ext uri="{0D108BD9-81ED-4DB2-BD59-A6C34878D82A}">
                    <a16:rowId xmlns:a16="http://schemas.microsoft.com/office/drawing/2014/main" val="3563215883"/>
                  </a:ext>
                </a:extLst>
              </a:tr>
            </a:tbl>
          </a:graphicData>
        </a:graphic>
      </p:graphicFrame>
      <p:sp>
        <p:nvSpPr>
          <p:cNvPr id="22" name="Rectangle 21"/>
          <p:cNvSpPr/>
          <p:nvPr/>
        </p:nvSpPr>
        <p:spPr>
          <a:xfrm>
            <a:off x="4751217" y="4794362"/>
            <a:ext cx="813043" cy="369332"/>
          </a:xfrm>
          <a:prstGeom prst="rect">
            <a:avLst/>
          </a:prstGeom>
        </p:spPr>
        <p:txBody>
          <a:bodyPr wrap="none">
            <a:spAutoFit/>
          </a:bodyPr>
          <a:lstStyle/>
          <a:p>
            <a:r>
              <a:rPr lang="en-US" sz="1800" b="1" dirty="0">
                <a:solidFill>
                  <a:schemeClr val="accent1"/>
                </a:solidFill>
              </a:rPr>
              <a:t>TRUE</a:t>
            </a:r>
            <a:endParaRPr lang="en-US" sz="1800" b="1" dirty="0">
              <a:solidFill>
                <a:srgbClr val="A6A6A6"/>
              </a:solidFill>
            </a:endParaRPr>
          </a:p>
        </p:txBody>
      </p:sp>
      <p:sp>
        <p:nvSpPr>
          <p:cNvPr id="23" name="Rectangle 22"/>
          <p:cNvSpPr/>
          <p:nvPr/>
        </p:nvSpPr>
        <p:spPr>
          <a:xfrm>
            <a:off x="4751216" y="5251959"/>
            <a:ext cx="813043" cy="369332"/>
          </a:xfrm>
          <a:prstGeom prst="rect">
            <a:avLst/>
          </a:prstGeom>
        </p:spPr>
        <p:txBody>
          <a:bodyPr wrap="none">
            <a:spAutoFit/>
          </a:bodyPr>
          <a:lstStyle/>
          <a:p>
            <a:r>
              <a:rPr lang="en-US" sz="1800" b="1" dirty="0">
                <a:solidFill>
                  <a:schemeClr val="accent1"/>
                </a:solidFill>
              </a:rPr>
              <a:t>TRUE</a:t>
            </a:r>
            <a:endParaRPr lang="en-US" sz="1800" b="1" dirty="0">
              <a:solidFill>
                <a:srgbClr val="A6A6A6"/>
              </a:solidFill>
            </a:endParaRPr>
          </a:p>
        </p:txBody>
      </p:sp>
      <p:sp>
        <p:nvSpPr>
          <p:cNvPr id="24" name="Rectangle 23"/>
          <p:cNvSpPr/>
          <p:nvPr/>
        </p:nvSpPr>
        <p:spPr>
          <a:xfrm>
            <a:off x="4751215" y="5709556"/>
            <a:ext cx="941283" cy="369332"/>
          </a:xfrm>
          <a:prstGeom prst="rect">
            <a:avLst/>
          </a:prstGeom>
        </p:spPr>
        <p:txBody>
          <a:bodyPr wrap="none">
            <a:spAutoFit/>
          </a:bodyPr>
          <a:lstStyle/>
          <a:p>
            <a:r>
              <a:rPr lang="en-US" sz="1800" b="1" dirty="0">
                <a:solidFill>
                  <a:srgbClr val="A6A6A6"/>
                </a:solidFill>
              </a:rPr>
              <a:t>FALSE</a:t>
            </a:r>
          </a:p>
        </p:txBody>
      </p:sp>
      <p:sp>
        <p:nvSpPr>
          <p:cNvPr id="25" name="Rectangle 24"/>
          <p:cNvSpPr/>
          <p:nvPr/>
        </p:nvSpPr>
        <p:spPr>
          <a:xfrm>
            <a:off x="4780951" y="6167152"/>
            <a:ext cx="941283" cy="369332"/>
          </a:xfrm>
          <a:prstGeom prst="rect">
            <a:avLst/>
          </a:prstGeom>
        </p:spPr>
        <p:txBody>
          <a:bodyPr wrap="square">
            <a:spAutoFit/>
          </a:bodyPr>
          <a:lstStyle/>
          <a:p>
            <a:r>
              <a:rPr lang="en-US" sz="1800" b="1" dirty="0">
                <a:solidFill>
                  <a:srgbClr val="A6A6A6"/>
                </a:solidFill>
              </a:rPr>
              <a:t>FALSE</a:t>
            </a:r>
          </a:p>
        </p:txBody>
      </p:sp>
      <p:graphicFrame>
        <p:nvGraphicFramePr>
          <p:cNvPr id="2" name="Table 1">
            <a:extLst>
              <a:ext uri="{FF2B5EF4-FFF2-40B4-BE49-F238E27FC236}">
                <a16:creationId xmlns:a16="http://schemas.microsoft.com/office/drawing/2014/main" id="{28630D60-6F28-3E2D-4664-EA8F85FB3F75}"/>
              </a:ext>
            </a:extLst>
          </p:cNvPr>
          <p:cNvGraphicFramePr>
            <a:graphicFrameLocks noGrp="1"/>
          </p:cNvGraphicFramePr>
          <p:nvPr>
            <p:extLst>
              <p:ext uri="{D42A27DB-BD31-4B8C-83A1-F6EECF244321}">
                <p14:modId xmlns:p14="http://schemas.microsoft.com/office/powerpoint/2010/main" val="3423439580"/>
              </p:ext>
            </p:extLst>
          </p:nvPr>
        </p:nvGraphicFramePr>
        <p:xfrm>
          <a:off x="206477" y="3812771"/>
          <a:ext cx="4544738" cy="2729332"/>
        </p:xfrm>
        <a:graphic>
          <a:graphicData uri="http://schemas.openxmlformats.org/drawingml/2006/table">
            <a:tbl>
              <a:tblPr firstRow="1">
                <a:tableStyleId>{5940675A-B579-460E-94D1-54222C63F5DA}</a:tableStyleId>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u="none" strike="noStrike" dirty="0" err="1">
                          <a:solidFill>
                            <a:sysClr val="windowText" lastClr="000000"/>
                          </a:solidFill>
                          <a:effectLst/>
                        </a:rPr>
                        <a:t>mrn</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a:solidFill>
                            <a:sysClr val="windowText" lastClr="000000"/>
                          </a:solidFill>
                          <a:effectLst/>
                        </a:rPr>
                        <a:t>age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a:solidFill>
                            <a:sysClr val="windowText" lastClr="000000"/>
                          </a:solidFill>
                          <a:effectLst/>
                        </a:rPr>
                        <a:t>gender</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889973772"/>
                  </a:ext>
                </a:extLst>
              </a:tr>
              <a:tr h="455542">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50</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Female</a:t>
                      </a:r>
                    </a:p>
                  </a:txBody>
                  <a:tcPr marL="3175" marR="3175" marT="3175" marB="0" anchor="ctr"/>
                </a:tc>
                <a:extLst>
                  <a:ext uri="{0D108BD9-81ED-4DB2-BD59-A6C34878D82A}">
                    <a16:rowId xmlns:a16="http://schemas.microsoft.com/office/drawing/2014/main" val="1843102304"/>
                  </a:ext>
                </a:extLst>
              </a:tr>
              <a:tr h="455542">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50</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Female</a:t>
                      </a:r>
                    </a:p>
                  </a:txBody>
                  <a:tcPr marL="3175" marR="3175" marT="3175" marB="0" anchor="ctr"/>
                </a:tc>
                <a:extLst>
                  <a:ext uri="{0D108BD9-81ED-4DB2-BD59-A6C34878D82A}">
                    <a16:rowId xmlns:a16="http://schemas.microsoft.com/office/drawing/2014/main" val="3563215883"/>
                  </a:ext>
                </a:extLst>
              </a:tr>
              <a:tr h="455542">
                <a:tc>
                  <a:txBody>
                    <a:bodyPr/>
                    <a:lstStyle/>
                    <a:p>
                      <a:pPr algn="ctr" rtl="0" fontAlgn="ctr"/>
                      <a:r>
                        <a:rPr lang="en-US" sz="2400" b="0" u="none" strike="noStrike" dirty="0">
                          <a:solidFill>
                            <a:srgbClr val="000000"/>
                          </a:solidFill>
                          <a:effectLst/>
                          <a:highlight>
                            <a:srgbClr val="C0C0C0"/>
                          </a:highlight>
                        </a:rPr>
                        <a:t>112927</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C0C0C0"/>
                          </a:highlight>
                        </a:rPr>
                        <a:t>64</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Male</a:t>
                      </a:r>
                    </a:p>
                  </a:txBody>
                  <a:tcPr marL="3175" marR="3175" marT="3175" marB="0" anchor="ctr"/>
                </a:tc>
                <a:extLst>
                  <a:ext uri="{0D108BD9-81ED-4DB2-BD59-A6C34878D82A}">
                    <a16:rowId xmlns:a16="http://schemas.microsoft.com/office/drawing/2014/main" val="4003288136"/>
                  </a:ext>
                </a:extLst>
              </a:tr>
              <a:tr h="455542">
                <a:tc>
                  <a:txBody>
                    <a:bodyPr/>
                    <a:lstStyle/>
                    <a:p>
                      <a:pPr algn="ctr" rtl="0" fontAlgn="ctr"/>
                      <a:r>
                        <a:rPr lang="en-US" sz="2400" b="0" u="none" strike="noStrike" dirty="0">
                          <a:solidFill>
                            <a:srgbClr val="000000"/>
                          </a:solidFill>
                          <a:effectLst/>
                          <a:highlight>
                            <a:srgbClr val="C0C0C0"/>
                          </a:highlight>
                        </a:rPr>
                        <a:t>111900</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C0C0C0"/>
                          </a:highlight>
                        </a:rPr>
                        <a:t>45</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C0C0C0"/>
                          </a:highlight>
                        </a:rPr>
                        <a:t>Female</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extLst>
                  <a:ext uri="{0D108BD9-81ED-4DB2-BD59-A6C34878D82A}">
                    <a16:rowId xmlns:a16="http://schemas.microsoft.com/office/drawing/2014/main" val="2004892004"/>
                  </a:ext>
                </a:extLst>
              </a:tr>
            </a:tbl>
          </a:graphicData>
        </a:graphic>
      </p:graphicFrame>
    </p:spTree>
    <p:extLst>
      <p:ext uri="{BB962C8B-B14F-4D97-AF65-F5344CB8AC3E}">
        <p14:creationId xmlns:p14="http://schemas.microsoft.com/office/powerpoint/2010/main" val="5271201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5A02-A6A3-0E60-188B-AB3CBAEF20AC}"/>
              </a:ext>
            </a:extLst>
          </p:cNvPr>
          <p:cNvSpPr>
            <a:spLocks noGrp="1"/>
          </p:cNvSpPr>
          <p:nvPr>
            <p:ph type="title"/>
          </p:nvPr>
        </p:nvSpPr>
        <p:spPr/>
        <p:txBody>
          <a:bodyPr/>
          <a:lstStyle/>
          <a:p>
            <a:r>
              <a:rPr lang="en-US" dirty="0"/>
              <a:t>Quiz</a:t>
            </a:r>
          </a:p>
        </p:txBody>
      </p:sp>
      <p:sp>
        <p:nvSpPr>
          <p:cNvPr id="3" name="Text Placeholder 2">
            <a:extLst>
              <a:ext uri="{FF2B5EF4-FFF2-40B4-BE49-F238E27FC236}">
                <a16:creationId xmlns:a16="http://schemas.microsoft.com/office/drawing/2014/main" id="{7766E016-638B-6E61-16B5-DDA5D4E5D218}"/>
              </a:ext>
            </a:extLst>
          </p:cNvPr>
          <p:cNvSpPr>
            <a:spLocks noGrp="1"/>
          </p:cNvSpPr>
          <p:nvPr>
            <p:ph type="body" sz="quarter" idx="13"/>
          </p:nvPr>
        </p:nvSpPr>
        <p:spPr/>
        <p:txBody>
          <a:bodyPr/>
          <a:lstStyle/>
          <a:p>
            <a:r>
              <a:rPr lang="en-US" dirty="0"/>
              <a:t>What is the result?</a:t>
            </a:r>
          </a:p>
        </p:txBody>
      </p:sp>
      <p:sp>
        <p:nvSpPr>
          <p:cNvPr id="4" name="TextBox 3">
            <a:extLst>
              <a:ext uri="{FF2B5EF4-FFF2-40B4-BE49-F238E27FC236}">
                <a16:creationId xmlns:a16="http://schemas.microsoft.com/office/drawing/2014/main" id="{FE884027-55A5-CB2A-E234-BE365C5062AB}"/>
              </a:ext>
            </a:extLst>
          </p:cNvPr>
          <p:cNvSpPr txBox="1"/>
          <p:nvPr/>
        </p:nvSpPr>
        <p:spPr>
          <a:xfrm>
            <a:off x="2795239" y="3429000"/>
            <a:ext cx="6601522" cy="830997"/>
          </a:xfrm>
          <a:prstGeom prst="rect">
            <a:avLst/>
          </a:prstGeom>
          <a:noFill/>
        </p:spPr>
        <p:txBody>
          <a:bodyPr wrap="square" rtlCol="0">
            <a:spAutoFit/>
          </a:bodyPr>
          <a:lstStyle/>
          <a:p>
            <a:pPr algn="ctr"/>
            <a:r>
              <a:rPr lang="en-US" sz="4800" dirty="0">
                <a:solidFill>
                  <a:schemeClr val="accent5"/>
                </a:solidFill>
              </a:rPr>
              <a:t>1 == 1</a:t>
            </a:r>
          </a:p>
        </p:txBody>
      </p:sp>
    </p:spTree>
    <p:extLst>
      <p:ext uri="{BB962C8B-B14F-4D97-AF65-F5344CB8AC3E}">
        <p14:creationId xmlns:p14="http://schemas.microsoft.com/office/powerpoint/2010/main" val="30070433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5A02-A6A3-0E60-188B-AB3CBAEF20AC}"/>
              </a:ext>
            </a:extLst>
          </p:cNvPr>
          <p:cNvSpPr>
            <a:spLocks noGrp="1"/>
          </p:cNvSpPr>
          <p:nvPr>
            <p:ph type="title"/>
          </p:nvPr>
        </p:nvSpPr>
        <p:spPr/>
        <p:txBody>
          <a:bodyPr/>
          <a:lstStyle/>
          <a:p>
            <a:r>
              <a:rPr lang="en-US" dirty="0"/>
              <a:t>Quiz</a:t>
            </a:r>
          </a:p>
        </p:txBody>
      </p:sp>
      <p:sp>
        <p:nvSpPr>
          <p:cNvPr id="3" name="Text Placeholder 2">
            <a:extLst>
              <a:ext uri="{FF2B5EF4-FFF2-40B4-BE49-F238E27FC236}">
                <a16:creationId xmlns:a16="http://schemas.microsoft.com/office/drawing/2014/main" id="{7766E016-638B-6E61-16B5-DDA5D4E5D218}"/>
              </a:ext>
            </a:extLst>
          </p:cNvPr>
          <p:cNvSpPr>
            <a:spLocks noGrp="1"/>
          </p:cNvSpPr>
          <p:nvPr>
            <p:ph type="body" sz="quarter" idx="13"/>
          </p:nvPr>
        </p:nvSpPr>
        <p:spPr/>
        <p:txBody>
          <a:bodyPr/>
          <a:lstStyle/>
          <a:p>
            <a:r>
              <a:rPr lang="en-US" dirty="0"/>
              <a:t>What is the result?</a:t>
            </a:r>
          </a:p>
        </p:txBody>
      </p:sp>
      <p:sp>
        <p:nvSpPr>
          <p:cNvPr id="4" name="TextBox 3">
            <a:extLst>
              <a:ext uri="{FF2B5EF4-FFF2-40B4-BE49-F238E27FC236}">
                <a16:creationId xmlns:a16="http://schemas.microsoft.com/office/drawing/2014/main" id="{FE884027-55A5-CB2A-E234-BE365C5062AB}"/>
              </a:ext>
            </a:extLst>
          </p:cNvPr>
          <p:cNvSpPr txBox="1"/>
          <p:nvPr/>
        </p:nvSpPr>
        <p:spPr>
          <a:xfrm>
            <a:off x="2795239" y="3429000"/>
            <a:ext cx="6601522" cy="830997"/>
          </a:xfrm>
          <a:prstGeom prst="rect">
            <a:avLst/>
          </a:prstGeom>
          <a:noFill/>
        </p:spPr>
        <p:txBody>
          <a:bodyPr wrap="square" rtlCol="0">
            <a:spAutoFit/>
          </a:bodyPr>
          <a:lstStyle/>
          <a:p>
            <a:pPr algn="ctr"/>
            <a:r>
              <a:rPr lang="en-US" sz="4800" dirty="0">
                <a:solidFill>
                  <a:schemeClr val="accent5"/>
                </a:solidFill>
              </a:rPr>
              <a:t>3 != 1</a:t>
            </a:r>
          </a:p>
        </p:txBody>
      </p:sp>
    </p:spTree>
    <p:extLst>
      <p:ext uri="{BB962C8B-B14F-4D97-AF65-F5344CB8AC3E}">
        <p14:creationId xmlns:p14="http://schemas.microsoft.com/office/powerpoint/2010/main" val="27683077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3B273-69E1-EEA9-680E-C084B69051F3}"/>
              </a:ext>
            </a:extLst>
          </p:cNvPr>
          <p:cNvSpPr>
            <a:spLocks noGrp="1"/>
          </p:cNvSpPr>
          <p:nvPr>
            <p:ph type="title"/>
          </p:nvPr>
        </p:nvSpPr>
        <p:spPr/>
        <p:txBody>
          <a:bodyPr/>
          <a:lstStyle/>
          <a:p>
            <a:r>
              <a:rPr lang="en-US" dirty="0"/>
              <a:t>Your Turn #2</a:t>
            </a:r>
          </a:p>
        </p:txBody>
      </p:sp>
      <p:sp>
        <p:nvSpPr>
          <p:cNvPr id="3" name="Text Placeholder 2">
            <a:extLst>
              <a:ext uri="{FF2B5EF4-FFF2-40B4-BE49-F238E27FC236}">
                <a16:creationId xmlns:a16="http://schemas.microsoft.com/office/drawing/2014/main" id="{9939509B-15A0-3FE8-8BA7-E2877B50CAA3}"/>
              </a:ext>
            </a:extLst>
          </p:cNvPr>
          <p:cNvSpPr>
            <a:spLocks noGrp="1"/>
          </p:cNvSpPr>
          <p:nvPr>
            <p:ph type="body" sz="quarter" idx="13"/>
          </p:nvPr>
        </p:nvSpPr>
        <p:spPr/>
        <p:txBody>
          <a:bodyPr/>
          <a:lstStyle/>
          <a:p>
            <a:pPr marL="914400" indent="-914400">
              <a:buFont typeface="+mj-lt"/>
              <a:buAutoNum type="arabicPeriod"/>
            </a:pPr>
            <a:r>
              <a:rPr lang="en-US" dirty="0"/>
              <a:t>Read and complete the “Creating a Subset Using filter” section</a:t>
            </a:r>
          </a:p>
          <a:p>
            <a:pPr marL="914400" indent="-914400">
              <a:buFont typeface="+mj-lt"/>
              <a:buAutoNum type="arabicPeriod"/>
            </a:pPr>
            <a:r>
              <a:rPr lang="en-US" dirty="0"/>
              <a:t>Put your sticky up when done</a:t>
            </a:r>
          </a:p>
          <a:p>
            <a:endParaRPr lang="en-US" dirty="0"/>
          </a:p>
        </p:txBody>
      </p:sp>
    </p:spTree>
    <p:extLst>
      <p:ext uri="{BB962C8B-B14F-4D97-AF65-F5344CB8AC3E}">
        <p14:creationId xmlns:p14="http://schemas.microsoft.com/office/powerpoint/2010/main" val="25569029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865266" y="2755903"/>
            <a:ext cx="10953701" cy="673097"/>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filter()</a:t>
            </a:r>
            <a:endParaRPr dirty="0"/>
          </a:p>
        </p:txBody>
      </p:sp>
      <p:sp>
        <p:nvSpPr>
          <p:cNvPr id="296" name="Google Shape;296;p32"/>
          <p:cNvSpPr txBox="1"/>
          <p:nvPr/>
        </p:nvSpPr>
        <p:spPr>
          <a:xfrm>
            <a:off x="4367705" y="1588314"/>
            <a:ext cx="6159054"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Filter to multiple matches</a:t>
            </a:r>
            <a:endParaRPr sz="4000" dirty="0">
              <a:latin typeface="Calibri"/>
              <a:ea typeface="Calibri"/>
              <a:cs typeface="Calibri"/>
              <a:sym typeface="Calibri"/>
            </a:endParaRPr>
          </a:p>
        </p:txBody>
      </p:sp>
      <p:sp>
        <p:nvSpPr>
          <p:cNvPr id="14" name="Rectangle 13"/>
          <p:cNvSpPr/>
          <p:nvPr/>
        </p:nvSpPr>
        <p:spPr>
          <a:xfrm>
            <a:off x="126380" y="2830615"/>
            <a:ext cx="11708267" cy="523220"/>
          </a:xfrm>
          <a:prstGeom prst="rect">
            <a:avLst/>
          </a:prstGeom>
        </p:spPr>
        <p:txBody>
          <a:bodyPr wrap="square">
            <a:spAutoFit/>
          </a:bodyPr>
          <a:lstStyle/>
          <a:p>
            <a:r>
              <a:rPr lang="en-US" sz="2800" dirty="0">
                <a:latin typeface="Consolas" panose="020B0609020204030204" pitchFamily="49" charset="0"/>
                <a:ea typeface="Courier New"/>
                <a:cs typeface="Consolas" panose="020B0609020204030204" pitchFamily="49" charset="0"/>
                <a:sym typeface="Courier New"/>
              </a:rPr>
              <a:t>	filter(</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chem</a:t>
            </a:r>
            <a:r>
              <a:rPr lang="en-US" sz="2800" dirty="0">
                <a:latin typeface="Consolas" panose="020B0609020204030204" pitchFamily="49" charset="0"/>
                <a:ea typeface="Courier New"/>
                <a:cs typeface="Consolas" panose="020B0609020204030204" pitchFamily="49" charset="0"/>
                <a:sym typeface="Courier New"/>
              </a:rPr>
              <a:t>, </a:t>
            </a:r>
            <a:r>
              <a:rPr lang="en-US" sz="2800" dirty="0" err="1">
                <a:solidFill>
                  <a:srgbClr val="9BBB59"/>
                </a:solidFill>
                <a:latin typeface="Consolas" panose="020B0609020204030204" pitchFamily="49" charset="0"/>
                <a:ea typeface="Courier New"/>
                <a:cs typeface="Consolas" panose="020B0609020204030204" pitchFamily="49" charset="0"/>
                <a:sym typeface="Courier New"/>
              </a:rPr>
              <a:t>last_name</a:t>
            </a:r>
            <a:r>
              <a:rPr lang="en-US" sz="2800" dirty="0">
                <a:solidFill>
                  <a:srgbClr val="9BBB59"/>
                </a:solidFill>
                <a:latin typeface="Consolas" panose="020B0609020204030204" pitchFamily="49" charset="0"/>
                <a:ea typeface="Courier New"/>
                <a:cs typeface="Consolas" panose="020B0609020204030204" pitchFamily="49" charset="0"/>
                <a:sym typeface="Courier New"/>
              </a:rPr>
              <a:t> %in% c(“maxwell",“</a:t>
            </a:r>
            <a:r>
              <a:rPr lang="en-US" sz="2800" dirty="0" err="1">
                <a:solidFill>
                  <a:srgbClr val="9BBB59"/>
                </a:solidFill>
                <a:latin typeface="Consolas" panose="020B0609020204030204" pitchFamily="49" charset="0"/>
                <a:ea typeface="Courier New"/>
                <a:cs typeface="Consolas" panose="020B0609020204030204" pitchFamily="49" charset="0"/>
                <a:sym typeface="Courier New"/>
              </a:rPr>
              <a:t>harrington</a:t>
            </a:r>
            <a:r>
              <a:rPr lang="en-US" sz="2800" dirty="0">
                <a:solidFill>
                  <a:srgbClr val="9BBB59"/>
                </a:solidFill>
                <a:latin typeface="Consolas" panose="020B0609020204030204" pitchFamily="49" charset="0"/>
                <a:ea typeface="Courier New"/>
                <a:cs typeface="Consolas" panose="020B0609020204030204" pitchFamily="49" charset="0"/>
                <a:sym typeface="Courier New"/>
              </a:rPr>
              <a:t>")</a:t>
            </a:r>
            <a:r>
              <a:rPr lang="en-US" sz="2800" dirty="0">
                <a:latin typeface="Consolas" panose="020B0609020204030204" pitchFamily="49" charset="0"/>
                <a:ea typeface="Courier New"/>
                <a:cs typeface="Consolas" panose="020B0609020204030204" pitchFamily="49" charset="0"/>
                <a:sym typeface="Courier New"/>
              </a:rPr>
              <a:t>) </a:t>
            </a:r>
            <a:endParaRPr lang="en-US" sz="2800"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Right Arrow 15"/>
          <p:cNvSpPr/>
          <p:nvPr/>
        </p:nvSpPr>
        <p:spPr>
          <a:xfrm>
            <a:off x="5023641" y="4964886"/>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07CD538B-5C9C-0845-C9E9-7CD3FD60F321}"/>
              </a:ext>
            </a:extLst>
          </p:cNvPr>
          <p:cNvPicPr>
            <a:picLocks noChangeAspect="1"/>
          </p:cNvPicPr>
          <p:nvPr/>
        </p:nvPicPr>
        <p:blipFill>
          <a:blip r:embed="rId4"/>
          <a:stretch>
            <a:fillRect/>
          </a:stretch>
        </p:blipFill>
        <p:spPr>
          <a:xfrm>
            <a:off x="2588597" y="3862941"/>
            <a:ext cx="2172003" cy="2981741"/>
          </a:xfrm>
          <a:prstGeom prst="rect">
            <a:avLst/>
          </a:prstGeom>
        </p:spPr>
      </p:pic>
      <p:pic>
        <p:nvPicPr>
          <p:cNvPr id="7" name="Picture 6">
            <a:extLst>
              <a:ext uri="{FF2B5EF4-FFF2-40B4-BE49-F238E27FC236}">
                <a16:creationId xmlns:a16="http://schemas.microsoft.com/office/drawing/2014/main" id="{0A8B254E-BA7A-4F9D-F3BF-54EDAA31E5ED}"/>
              </a:ext>
            </a:extLst>
          </p:cNvPr>
          <p:cNvPicPr>
            <a:picLocks noChangeAspect="1"/>
          </p:cNvPicPr>
          <p:nvPr/>
        </p:nvPicPr>
        <p:blipFill>
          <a:blip r:embed="rId5"/>
          <a:stretch>
            <a:fillRect/>
          </a:stretch>
        </p:blipFill>
        <p:spPr>
          <a:xfrm>
            <a:off x="6109642" y="3862941"/>
            <a:ext cx="2162477" cy="2972215"/>
          </a:xfrm>
          <a:prstGeom prst="rect">
            <a:avLst/>
          </a:prstGeom>
        </p:spPr>
      </p:pic>
    </p:spTree>
    <p:extLst>
      <p:ext uri="{BB962C8B-B14F-4D97-AF65-F5344CB8AC3E}">
        <p14:creationId xmlns:p14="http://schemas.microsoft.com/office/powerpoint/2010/main" val="14536452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5E8F3C-E7A3-CC49-8EBA-E7177324CB62}"/>
              </a:ext>
            </a:extLst>
          </p:cNvPr>
          <p:cNvSpPr txBox="1"/>
          <p:nvPr/>
        </p:nvSpPr>
        <p:spPr>
          <a:xfrm>
            <a:off x="748145" y="814647"/>
            <a:ext cx="10939550" cy="4430059"/>
          </a:xfrm>
          <a:prstGeom prst="rect">
            <a:avLst/>
          </a:prstGeom>
          <a:noFill/>
        </p:spPr>
        <p:txBody>
          <a:bodyPr wrap="square" rtlCol="0">
            <a:spAutoFit/>
          </a:bodyPr>
          <a:lstStyle/>
          <a:p>
            <a:r>
              <a:rPr lang="en-US" sz="4000" dirty="0"/>
              <a:t>Lesson Goals</a:t>
            </a:r>
          </a:p>
          <a:p>
            <a:pPr marL="342900" marR="0" lvl="0" indent="-342900" rtl="0">
              <a:lnSpc>
                <a:spcPct val="107000"/>
              </a:lnSpc>
              <a:spcBef>
                <a:spcPts val="0"/>
              </a:spcBef>
              <a:spcAft>
                <a:spcPts val="0"/>
              </a:spcAft>
              <a:buFont typeface="+mj-lt"/>
              <a:buAutoNum type="arabicPeriod"/>
            </a:pPr>
            <a:r>
              <a:rPr lang="en-US" sz="2800" kern="100" dirty="0">
                <a:effectLst/>
                <a:ea typeface="Calibri" panose="020F0502020204030204" pitchFamily="34" charset="0"/>
                <a:cs typeface="Arial" panose="020B0604020202020204" pitchFamily="34" charset="0"/>
              </a:rPr>
              <a:t>Perform basic data cleaning and preparation steps to facilitate analysis</a:t>
            </a:r>
          </a:p>
          <a:p>
            <a:pPr marL="342900" marR="0" lvl="0" indent="-342900" rtl="0">
              <a:lnSpc>
                <a:spcPct val="107000"/>
              </a:lnSpc>
              <a:spcBef>
                <a:spcPts val="0"/>
              </a:spcBef>
              <a:spcAft>
                <a:spcPts val="0"/>
              </a:spcAft>
              <a:buFont typeface="+mj-lt"/>
              <a:buAutoNum type="arabicPeriod"/>
            </a:pPr>
            <a:r>
              <a:rPr lang="en-US" sz="2800" kern="100" dirty="0">
                <a:effectLst/>
                <a:ea typeface="Calibri" panose="020F0502020204030204" pitchFamily="34" charset="0"/>
                <a:cs typeface="Arial" panose="020B0604020202020204" pitchFamily="34" charset="0"/>
              </a:rPr>
              <a:t>Illustrate best practices for organizing data in spreadsheet-based (rectangular) formats for use in data analytics</a:t>
            </a:r>
          </a:p>
          <a:p>
            <a:r>
              <a:rPr lang="en-US" sz="4000" dirty="0"/>
              <a:t>Lesson Objectives</a:t>
            </a:r>
          </a:p>
          <a:p>
            <a:pPr marL="514350" indent="-514350">
              <a:buAutoNum type="arabicPeriod"/>
            </a:pPr>
            <a:r>
              <a:rPr lang="en-US" sz="2800" dirty="0"/>
              <a:t>Apply logical criteria to determine which observations in a </a:t>
            </a:r>
            <a:r>
              <a:rPr lang="en-US" sz="2800" dirty="0" err="1"/>
              <a:t>dataframe</a:t>
            </a:r>
            <a:r>
              <a:rPr lang="en-US" sz="2800" dirty="0"/>
              <a:t> are included in a subset</a:t>
            </a:r>
          </a:p>
          <a:p>
            <a:pPr marL="514350" indent="-514350">
              <a:buAutoNum type="arabicPeriod"/>
            </a:pPr>
            <a:r>
              <a:rPr lang="en-US" sz="2800" dirty="0"/>
              <a:t>Create a new variable based on a calculation applied to other variables</a:t>
            </a:r>
          </a:p>
        </p:txBody>
      </p:sp>
    </p:spTree>
    <p:extLst>
      <p:ext uri="{BB962C8B-B14F-4D97-AF65-F5344CB8AC3E}">
        <p14:creationId xmlns:p14="http://schemas.microsoft.com/office/powerpoint/2010/main" val="2960039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8" name="Google Shape;268;p29"/>
          <p:cNvSpPr/>
          <p:nvPr/>
        </p:nvSpPr>
        <p:spPr>
          <a:xfrm>
            <a:off x="879676" y="2254092"/>
            <a:ext cx="5047965" cy="3551524"/>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69" name="Google Shape;269;p29"/>
          <p:cNvSpPr/>
          <p:nvPr/>
        </p:nvSpPr>
        <p:spPr>
          <a:xfrm>
            <a:off x="2545671" y="1974362"/>
            <a:ext cx="3789434" cy="4410644"/>
          </a:xfrm>
          <a:custGeom>
            <a:avLst/>
            <a:gdLst>
              <a:gd name="connsiteX0" fmla="*/ 2256215 w 10447599"/>
              <a:gd name="connsiteY0" fmla="*/ 0 h 3976184"/>
              <a:gd name="connsiteX1" fmla="*/ 0 w 10447599"/>
              <a:gd name="connsiteY1" fmla="*/ 3150 h 3976184"/>
              <a:gd name="connsiteX2" fmla="*/ 7843 w 10447599"/>
              <a:gd name="connsiteY2" fmla="*/ 1342416 h 3976184"/>
              <a:gd name="connsiteX3" fmla="*/ 3453340 w 10447599"/>
              <a:gd name="connsiteY3" fmla="*/ 3976184 h 3976184"/>
              <a:gd name="connsiteX4" fmla="*/ 10447599 w 10447599"/>
              <a:gd name="connsiteY4" fmla="*/ 247667 h 3976184"/>
              <a:gd name="connsiteX5" fmla="*/ 2256215 w 10447599"/>
              <a:gd name="connsiteY5" fmla="*/ 0 h 3976184"/>
              <a:gd name="connsiteX0" fmla="*/ 2256215 w 10447599"/>
              <a:gd name="connsiteY0" fmla="*/ 0 h 3986113"/>
              <a:gd name="connsiteX1" fmla="*/ 0 w 10447599"/>
              <a:gd name="connsiteY1" fmla="*/ 3150 h 3986113"/>
              <a:gd name="connsiteX2" fmla="*/ 7843 w 10447599"/>
              <a:gd name="connsiteY2" fmla="*/ 1342416 h 3986113"/>
              <a:gd name="connsiteX3" fmla="*/ 3563289 w 10447599"/>
              <a:gd name="connsiteY3" fmla="*/ 3986113 h 3986113"/>
              <a:gd name="connsiteX4" fmla="*/ 10447599 w 10447599"/>
              <a:gd name="connsiteY4" fmla="*/ 247667 h 3986113"/>
              <a:gd name="connsiteX5" fmla="*/ 2256215 w 10447599"/>
              <a:gd name="connsiteY5" fmla="*/ 0 h 3986113"/>
              <a:gd name="connsiteX0" fmla="*/ 2256215 w 9641301"/>
              <a:gd name="connsiteY0" fmla="*/ 0 h 3986113"/>
              <a:gd name="connsiteX1" fmla="*/ 0 w 9641301"/>
              <a:gd name="connsiteY1" fmla="*/ 3150 h 3986113"/>
              <a:gd name="connsiteX2" fmla="*/ 7843 w 9641301"/>
              <a:gd name="connsiteY2" fmla="*/ 1342416 h 3986113"/>
              <a:gd name="connsiteX3" fmla="*/ 3563289 w 9641301"/>
              <a:gd name="connsiteY3" fmla="*/ 3986113 h 3986113"/>
              <a:gd name="connsiteX4" fmla="*/ 9641301 w 9641301"/>
              <a:gd name="connsiteY4" fmla="*/ 227810 h 3986113"/>
              <a:gd name="connsiteX5" fmla="*/ 2256215 w 9641301"/>
              <a:gd name="connsiteY5" fmla="*/ 0 h 3986113"/>
              <a:gd name="connsiteX0" fmla="*/ 2282883 w 9667969"/>
              <a:gd name="connsiteY0" fmla="*/ 0 h 3986113"/>
              <a:gd name="connsiteX1" fmla="*/ 26668 w 9667969"/>
              <a:gd name="connsiteY1" fmla="*/ 3150 h 3986113"/>
              <a:gd name="connsiteX2" fmla="*/ 152 w 9667969"/>
              <a:gd name="connsiteY2" fmla="*/ 2993055 h 3986113"/>
              <a:gd name="connsiteX3" fmla="*/ 3589957 w 9667969"/>
              <a:gd name="connsiteY3" fmla="*/ 3986113 h 3986113"/>
              <a:gd name="connsiteX4" fmla="*/ 9667969 w 9667969"/>
              <a:gd name="connsiteY4" fmla="*/ 227810 h 3986113"/>
              <a:gd name="connsiteX5" fmla="*/ 2282883 w 9667969"/>
              <a:gd name="connsiteY5" fmla="*/ 0 h 3986113"/>
              <a:gd name="connsiteX0" fmla="*/ 2282885 w 9667971"/>
              <a:gd name="connsiteY0" fmla="*/ 0 h 5698806"/>
              <a:gd name="connsiteX1" fmla="*/ 26670 w 9667971"/>
              <a:gd name="connsiteY1" fmla="*/ 3150 h 5698806"/>
              <a:gd name="connsiteX2" fmla="*/ 154 w 9667971"/>
              <a:gd name="connsiteY2" fmla="*/ 2993055 h 5698806"/>
              <a:gd name="connsiteX3" fmla="*/ 5720234 w 9667971"/>
              <a:gd name="connsiteY3" fmla="*/ 5698806 h 5698806"/>
              <a:gd name="connsiteX4" fmla="*/ 9667971 w 9667971"/>
              <a:gd name="connsiteY4" fmla="*/ 227810 h 5698806"/>
              <a:gd name="connsiteX5" fmla="*/ 2282885 w 9667971"/>
              <a:gd name="connsiteY5" fmla="*/ 0 h 5698806"/>
              <a:gd name="connsiteX0" fmla="*/ 2282885 w 5720234"/>
              <a:gd name="connsiteY0" fmla="*/ 1497294 h 7196100"/>
              <a:gd name="connsiteX1" fmla="*/ 26670 w 5720234"/>
              <a:gd name="connsiteY1" fmla="*/ 1500444 h 7196100"/>
              <a:gd name="connsiteX2" fmla="*/ 154 w 5720234"/>
              <a:gd name="connsiteY2" fmla="*/ 4490349 h 7196100"/>
              <a:gd name="connsiteX3" fmla="*/ 5720234 w 5720234"/>
              <a:gd name="connsiteY3" fmla="*/ 7196100 h 7196100"/>
              <a:gd name="connsiteX4" fmla="*/ 5693749 w 5720234"/>
              <a:gd name="connsiteY4" fmla="*/ 0 h 7196100"/>
              <a:gd name="connsiteX5" fmla="*/ 2282885 w 5720234"/>
              <a:gd name="connsiteY5" fmla="*/ 1497294 h 7196100"/>
              <a:gd name="connsiteX0" fmla="*/ 2214166 w 5720234"/>
              <a:gd name="connsiteY0" fmla="*/ 976039 h 7196100"/>
              <a:gd name="connsiteX1" fmla="*/ 26670 w 5720234"/>
              <a:gd name="connsiteY1" fmla="*/ 1500444 h 7196100"/>
              <a:gd name="connsiteX2" fmla="*/ 154 w 5720234"/>
              <a:gd name="connsiteY2" fmla="*/ 4490349 h 7196100"/>
              <a:gd name="connsiteX3" fmla="*/ 5720234 w 5720234"/>
              <a:gd name="connsiteY3" fmla="*/ 7196100 h 7196100"/>
              <a:gd name="connsiteX4" fmla="*/ 5693749 w 5720234"/>
              <a:gd name="connsiteY4" fmla="*/ 0 h 7196100"/>
              <a:gd name="connsiteX5" fmla="*/ 2214166 w 5720234"/>
              <a:gd name="connsiteY5" fmla="*/ 976039 h 7196100"/>
              <a:gd name="connsiteX0" fmla="*/ 2214166 w 5766046"/>
              <a:gd name="connsiteY0" fmla="*/ 976039 h 7208511"/>
              <a:gd name="connsiteX1" fmla="*/ 26670 w 5766046"/>
              <a:gd name="connsiteY1" fmla="*/ 1500444 h 7208511"/>
              <a:gd name="connsiteX2" fmla="*/ 154 w 5766046"/>
              <a:gd name="connsiteY2" fmla="*/ 4490349 h 7208511"/>
              <a:gd name="connsiteX3" fmla="*/ 5766046 w 5766046"/>
              <a:gd name="connsiteY3" fmla="*/ 7208511 h 7208511"/>
              <a:gd name="connsiteX4" fmla="*/ 5693749 w 5766046"/>
              <a:gd name="connsiteY4" fmla="*/ 0 h 7208511"/>
              <a:gd name="connsiteX5" fmla="*/ 2214166 w 5766046"/>
              <a:gd name="connsiteY5" fmla="*/ 976039 h 7208511"/>
              <a:gd name="connsiteX0" fmla="*/ 2214166 w 5695634"/>
              <a:gd name="connsiteY0" fmla="*/ 976039 h 7183689"/>
              <a:gd name="connsiteX1" fmla="*/ 26670 w 5695634"/>
              <a:gd name="connsiteY1" fmla="*/ 1500444 h 7183689"/>
              <a:gd name="connsiteX2" fmla="*/ 154 w 5695634"/>
              <a:gd name="connsiteY2" fmla="*/ 4490349 h 7183689"/>
              <a:gd name="connsiteX3" fmla="*/ 5685874 w 5695634"/>
              <a:gd name="connsiteY3" fmla="*/ 7183689 h 7183689"/>
              <a:gd name="connsiteX4" fmla="*/ 5693749 w 5695634"/>
              <a:gd name="connsiteY4" fmla="*/ 0 h 7183689"/>
              <a:gd name="connsiteX5" fmla="*/ 2214166 w 5695634"/>
              <a:gd name="connsiteY5" fmla="*/ 976039 h 7183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5634" h="7183689" extrusionOk="0">
                <a:moveTo>
                  <a:pt x="2214166" y="976039"/>
                </a:moveTo>
                <a:lnTo>
                  <a:pt x="26670" y="1500444"/>
                </a:lnTo>
                <a:cubicBezTo>
                  <a:pt x="29284" y="1946866"/>
                  <a:pt x="-2460" y="4043927"/>
                  <a:pt x="154" y="4490349"/>
                </a:cubicBezTo>
                <a:lnTo>
                  <a:pt x="5685874" y="7183689"/>
                </a:lnTo>
                <a:cubicBezTo>
                  <a:pt x="5677046" y="4784989"/>
                  <a:pt x="5702577" y="2398700"/>
                  <a:pt x="5693749" y="0"/>
                </a:cubicBezTo>
                <a:lnTo>
                  <a:pt x="2214166" y="976039"/>
                </a:lnTo>
                <a:close/>
              </a:path>
            </a:pathLst>
          </a:custGeom>
          <a:solidFill>
            <a:srgbClr val="000000">
              <a:alpha val="38823"/>
            </a:srgbClr>
          </a:solidFill>
          <a:ln>
            <a:noFill/>
          </a:ln>
        </p:spPr>
        <p:txBody>
          <a:bodyPr spcFirstLastPara="1" wrap="square" lIns="0" tIns="0" rIns="0" bIns="0" anchor="t" anchorCtr="0">
            <a:noAutofit/>
          </a:bodyPr>
          <a:lstStyle/>
          <a:p>
            <a:endParaRPr sz="964"/>
          </a:p>
        </p:txBody>
      </p:sp>
      <p:sp>
        <p:nvSpPr>
          <p:cNvPr id="270" name="Google Shape;270;p29"/>
          <p:cNvSpPr/>
          <p:nvPr/>
        </p:nvSpPr>
        <p:spPr>
          <a:xfrm>
            <a:off x="2546430" y="2893671"/>
            <a:ext cx="1557521" cy="1851949"/>
          </a:xfrm>
          <a:custGeom>
            <a:avLst/>
            <a:gdLst/>
            <a:ahLst/>
            <a:cxnLst/>
            <a:rect l="l" t="t" r="r" b="b"/>
            <a:pathLst>
              <a:path w="1908809" h="1214754" extrusionOk="0">
                <a:moveTo>
                  <a:pt x="0" y="0"/>
                </a:moveTo>
                <a:lnTo>
                  <a:pt x="1908437" y="0"/>
                </a:lnTo>
                <a:lnTo>
                  <a:pt x="1908437" y="1214400"/>
                </a:lnTo>
                <a:lnTo>
                  <a:pt x="0" y="1214400"/>
                </a:lnTo>
                <a:lnTo>
                  <a:pt x="0" y="0"/>
                </a:lnTo>
                <a:close/>
              </a:path>
            </a:pathLst>
          </a:custGeom>
          <a:solidFill>
            <a:srgbClr val="53585F">
              <a:alpha val="60392"/>
            </a:srgbClr>
          </a:solidFill>
          <a:ln>
            <a:noFill/>
          </a:ln>
        </p:spPr>
        <p:txBody>
          <a:bodyPr spcFirstLastPara="1" wrap="square" lIns="0" tIns="0" rIns="0" bIns="0" anchor="t" anchorCtr="0">
            <a:noAutofit/>
          </a:bodyPr>
          <a:lstStyle/>
          <a:p>
            <a:endParaRPr sz="964"/>
          </a:p>
        </p:txBody>
      </p:sp>
      <p:sp>
        <p:nvSpPr>
          <p:cNvPr id="271" name="Google Shape;271;p29"/>
          <p:cNvSpPr txBox="1">
            <a:spLocks noGrp="1"/>
          </p:cNvSpPr>
          <p:nvPr>
            <p:ph type="title"/>
          </p:nvPr>
        </p:nvSpPr>
        <p:spPr>
          <a:xfrm>
            <a:off x="4344672" y="995527"/>
            <a:ext cx="3515464" cy="762429"/>
          </a:xfrm>
          <a:prstGeom prst="rect">
            <a:avLst/>
          </a:prstGeom>
          <a:noFill/>
          <a:ln>
            <a:noFill/>
          </a:ln>
        </p:spPr>
        <p:txBody>
          <a:bodyPr spcFirstLastPara="1" wrap="square" lIns="0" tIns="8839" rIns="0" bIns="0" anchor="t" anchorCtr="0">
            <a:noAutofit/>
          </a:bodyPr>
          <a:lstStyle/>
          <a:p>
            <a:pPr marL="6803"/>
            <a:r>
              <a:rPr lang="en-US" sz="4312" dirty="0">
                <a:solidFill>
                  <a:srgbClr val="000000"/>
                </a:solidFill>
              </a:rPr>
              <a:t>filter() variants</a:t>
            </a:r>
            <a:endParaRPr sz="4312" dirty="0"/>
          </a:p>
        </p:txBody>
      </p:sp>
      <p:sp>
        <p:nvSpPr>
          <p:cNvPr id="9" name="Google Shape;46;p7"/>
          <p:cNvSpPr>
            <a:spLocks noChangeAspect="1"/>
          </p:cNvSpPr>
          <p:nvPr/>
        </p:nvSpPr>
        <p:spPr>
          <a:xfrm>
            <a:off x="11112819" y="5835130"/>
            <a:ext cx="776274" cy="835671"/>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endParaRPr sz="964"/>
          </a:p>
        </p:txBody>
      </p:sp>
      <p:pic>
        <p:nvPicPr>
          <p:cNvPr id="2" name="Picture 1"/>
          <p:cNvPicPr>
            <a:picLocks noChangeAspect="1"/>
          </p:cNvPicPr>
          <p:nvPr/>
        </p:nvPicPr>
        <p:blipFill>
          <a:blip r:embed="rId5"/>
          <a:stretch>
            <a:fillRect/>
          </a:stretch>
        </p:blipFill>
        <p:spPr>
          <a:xfrm>
            <a:off x="6323946" y="1974613"/>
            <a:ext cx="3757314" cy="441801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082332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a:solidFill>
                  <a:schemeClr val="tx1">
                    <a:lumMod val="75000"/>
                    <a:lumOff val="25000"/>
                  </a:schemeClr>
                </a:solidFill>
              </a:rPr>
              <a:t>Creating a New Column</a:t>
            </a:r>
          </a:p>
        </p:txBody>
      </p:sp>
    </p:spTree>
    <p:extLst>
      <p:ext uri="{BB962C8B-B14F-4D97-AF65-F5344CB8AC3E}">
        <p14:creationId xmlns:p14="http://schemas.microsoft.com/office/powerpoint/2010/main" val="31103334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13" name="Picture 12"/>
          <p:cNvPicPr>
            <a:picLocks noChangeAspect="1"/>
          </p:cNvPicPr>
          <p:nvPr/>
        </p:nvPicPr>
        <p:blipFill>
          <a:blip r:embed="rId4"/>
          <a:stretch>
            <a:fillRect/>
          </a:stretch>
        </p:blipFill>
        <p:spPr>
          <a:xfrm>
            <a:off x="2868595" y="2672531"/>
            <a:ext cx="6454811" cy="1760404"/>
          </a:xfrm>
          <a:prstGeom prst="rect">
            <a:avLst/>
          </a:prstGeom>
        </p:spPr>
      </p:pic>
      <p:grpSp>
        <p:nvGrpSpPr>
          <p:cNvPr id="3" name="Group 2"/>
          <p:cNvGrpSpPr/>
          <p:nvPr/>
        </p:nvGrpSpPr>
        <p:grpSpPr>
          <a:xfrm>
            <a:off x="6342117" y="4505673"/>
            <a:ext cx="2928396" cy="1586106"/>
            <a:chOff x="6009784" y="4089073"/>
            <a:chExt cx="2928396" cy="2552214"/>
          </a:xfrm>
        </p:grpSpPr>
        <p:sp>
          <p:nvSpPr>
            <p:cNvPr id="7"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400" b="1" dirty="0">
                  <a:solidFill>
                    <a:srgbClr val="FFFFFF"/>
                  </a:solidFill>
                  <a:latin typeface="Trebuchet MS"/>
                  <a:ea typeface="Trebuchet MS"/>
                  <a:cs typeface="Trebuchet MS"/>
                  <a:sym typeface="Trebuchet MS"/>
                </a:rPr>
                <a:t>=</a:t>
              </a:r>
              <a:r>
                <a:rPr lang="en-US" sz="2062" dirty="0">
                  <a:solidFill>
                    <a:srgbClr val="FFFFFF"/>
                  </a:solidFill>
                  <a:latin typeface="Trebuchet MS"/>
                  <a:ea typeface="Trebuchet MS"/>
                  <a:cs typeface="Trebuchet MS"/>
                  <a:sym typeface="Trebuchet MS"/>
                </a:rPr>
                <a:t> Number of rows</a:t>
              </a:r>
            </a:p>
            <a:p>
              <a:pPr marL="8164">
                <a:lnSpc>
                  <a:spcPct val="116753"/>
                </a:lnSpc>
              </a:pPr>
              <a:r>
                <a:rPr lang="en-US" sz="2400" b="1" dirty="0">
                  <a:solidFill>
                    <a:srgbClr val="FFFFFF"/>
                  </a:solidFill>
                  <a:latin typeface="Trebuchet MS"/>
                  <a:ea typeface="Calibri"/>
                  <a:cs typeface="Calibri"/>
                  <a:sym typeface="Trebuchet MS"/>
                </a:rPr>
                <a:t>↑</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
        <p:nvSpPr>
          <p:cNvPr id="14" name="Google Shape;296;p32"/>
          <p:cNvSpPr txBox="1"/>
          <p:nvPr/>
        </p:nvSpPr>
        <p:spPr>
          <a:xfrm>
            <a:off x="2125774" y="1673939"/>
            <a:ext cx="7940453" cy="488905"/>
          </a:xfrm>
          <a:prstGeom prst="rect">
            <a:avLst/>
          </a:prstGeom>
          <a:noFill/>
          <a:ln>
            <a:noFill/>
          </a:ln>
        </p:spPr>
        <p:txBody>
          <a:bodyPr spcFirstLastPara="1" wrap="square" lIns="0" tIns="6455" rIns="0" bIns="0" anchor="t" anchorCtr="0">
            <a:noAutofit/>
          </a:bodyPr>
          <a:lstStyle/>
          <a:p>
            <a:pPr marL="6803" algn="ctr"/>
            <a:r>
              <a:rPr lang="en-US" sz="3200" dirty="0">
                <a:latin typeface="Calibri"/>
                <a:ea typeface="Calibri"/>
                <a:cs typeface="Calibri"/>
                <a:sym typeface="Calibri"/>
              </a:rPr>
              <a:t>Creating new calculated columns</a:t>
            </a:r>
            <a:endParaRPr sz="3200" dirty="0">
              <a:latin typeface="Calibri"/>
              <a:ea typeface="Calibri"/>
              <a:cs typeface="Calibri"/>
              <a:sym typeface="Calibri"/>
            </a:endParaRPr>
          </a:p>
        </p:txBody>
      </p:sp>
    </p:spTree>
    <p:extLst>
      <p:ext uri="{BB962C8B-B14F-4D97-AF65-F5344CB8AC3E}">
        <p14:creationId xmlns:p14="http://schemas.microsoft.com/office/powerpoint/2010/main" val="3109632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680743" y="2535710"/>
            <a:ext cx="10349784" cy="1001957"/>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14" name="Rectangle 13"/>
          <p:cNvSpPr/>
          <p:nvPr/>
        </p:nvSpPr>
        <p:spPr>
          <a:xfrm>
            <a:off x="680743" y="2612448"/>
            <a:ext cx="11119944" cy="707886"/>
          </a:xfrm>
          <a:prstGeom prst="rect">
            <a:avLst/>
          </a:prstGeom>
        </p:spPr>
        <p:txBody>
          <a:bodyPr wrap="square">
            <a:spAutoFit/>
          </a:bodyPr>
          <a:lstStyle/>
          <a:p>
            <a:r>
              <a:rPr lang="en-US" sz="3200" dirty="0">
                <a:latin typeface="Consolas" panose="020B0609020204030204" pitchFamily="49" charset="0"/>
                <a:ea typeface="Courier New"/>
                <a:cs typeface="Consolas" panose="020B0609020204030204" pitchFamily="49" charset="0"/>
                <a:sym typeface="Courier New"/>
              </a:rPr>
              <a:t>mutate(</a:t>
            </a:r>
            <a:r>
              <a:rPr lang="en-US" sz="3200" dirty="0" err="1">
                <a:latin typeface="Consolas" panose="020B0609020204030204" pitchFamily="49" charset="0"/>
                <a:ea typeface="Courier New"/>
                <a:cs typeface="Consolas" panose="020B0609020204030204" pitchFamily="49" charset="0"/>
                <a:sym typeface="Courier New"/>
              </a:rPr>
              <a:t>dataframe</a:t>
            </a:r>
            <a:r>
              <a:rPr lang="en-US" sz="3200" dirty="0">
                <a:latin typeface="Consolas" panose="020B0609020204030204" pitchFamily="49" charset="0"/>
                <a:ea typeface="Courier New"/>
                <a:cs typeface="Consolas" panose="020B0609020204030204" pitchFamily="49" charset="0"/>
                <a:sym typeface="Courier New"/>
              </a:rPr>
              <a:t>, </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new_column</a:t>
            </a:r>
            <a:r>
              <a:rPr lang="en-US" sz="3200" dirty="0">
                <a:latin typeface="Consolas" panose="020B0609020204030204" pitchFamily="49" charset="0"/>
                <a:ea typeface="Courier New"/>
                <a:cs typeface="Consolas" panose="020B0609020204030204" pitchFamily="49" charset="0"/>
                <a:sym typeface="Courier New"/>
              </a:rPr>
              <a:t> </a:t>
            </a:r>
            <a:r>
              <a:rPr lang="en-US" sz="4000" b="1"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calculation</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7" name="Google Shape;172;p20"/>
          <p:cNvSpPr/>
          <p:nvPr/>
        </p:nvSpPr>
        <p:spPr>
          <a:xfrm flipH="1">
            <a:off x="6186324" y="3351543"/>
            <a:ext cx="1900999" cy="2199471"/>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 name="connsiteX0" fmla="*/ 6812950 w 7169286"/>
              <a:gd name="connsiteY0" fmla="*/ 1302460 h 3920180"/>
              <a:gd name="connsiteX1" fmla="*/ 356337 w 7169286"/>
              <a:gd name="connsiteY1" fmla="*/ 1302460 h 3920180"/>
              <a:gd name="connsiteX2" fmla="*/ 307986 w 7169286"/>
              <a:gd name="connsiteY2" fmla="*/ 1305713 h 3920180"/>
              <a:gd name="connsiteX3" fmla="*/ 261611 w 7169286"/>
              <a:gd name="connsiteY3" fmla="*/ 1315189 h 3920180"/>
              <a:gd name="connsiteX4" fmla="*/ 217637 w 7169286"/>
              <a:gd name="connsiteY4" fmla="*/ 1330463 h 3920180"/>
              <a:gd name="connsiteX5" fmla="*/ 176489 w 7169286"/>
              <a:gd name="connsiteY5" fmla="*/ 1351111 h 3920180"/>
              <a:gd name="connsiteX6" fmla="*/ 138592 w 7169286"/>
              <a:gd name="connsiteY6" fmla="*/ 1376709 h 3920180"/>
              <a:gd name="connsiteX7" fmla="*/ 104371 w 7169286"/>
              <a:gd name="connsiteY7" fmla="*/ 1406831 h 3920180"/>
              <a:gd name="connsiteX8" fmla="*/ 74249 w 7169286"/>
              <a:gd name="connsiteY8" fmla="*/ 1441052 h 3920180"/>
              <a:gd name="connsiteX9" fmla="*/ 48651 w 7169286"/>
              <a:gd name="connsiteY9" fmla="*/ 1478949 h 3920180"/>
              <a:gd name="connsiteX10" fmla="*/ 28003 w 7169286"/>
              <a:gd name="connsiteY10" fmla="*/ 1520097 h 3920180"/>
              <a:gd name="connsiteX11" fmla="*/ 12729 w 7169286"/>
              <a:gd name="connsiteY11" fmla="*/ 1564071 h 3920180"/>
              <a:gd name="connsiteX12" fmla="*/ 3253 w 7169286"/>
              <a:gd name="connsiteY12" fmla="*/ 1610446 h 3920180"/>
              <a:gd name="connsiteX13" fmla="*/ 0 w 7169286"/>
              <a:gd name="connsiteY13" fmla="*/ 1658797 h 3920180"/>
              <a:gd name="connsiteX14" fmla="*/ 0 w 7169286"/>
              <a:gd name="connsiteY14" fmla="*/ 3563844 h 3920180"/>
              <a:gd name="connsiteX15" fmla="*/ 3253 w 7169286"/>
              <a:gd name="connsiteY15" fmla="*/ 3612196 h 3920180"/>
              <a:gd name="connsiteX16" fmla="*/ 12729 w 7169286"/>
              <a:gd name="connsiteY16" fmla="*/ 3658571 h 3920180"/>
              <a:gd name="connsiteX17" fmla="*/ 28003 w 7169286"/>
              <a:gd name="connsiteY17" fmla="*/ 3702544 h 3920180"/>
              <a:gd name="connsiteX18" fmla="*/ 48651 w 7169286"/>
              <a:gd name="connsiteY18" fmla="*/ 3743692 h 3920180"/>
              <a:gd name="connsiteX19" fmla="*/ 74249 w 7169286"/>
              <a:gd name="connsiteY19" fmla="*/ 3781589 h 3920180"/>
              <a:gd name="connsiteX20" fmla="*/ 104371 w 7169286"/>
              <a:gd name="connsiteY20" fmla="*/ 3815810 h 3920180"/>
              <a:gd name="connsiteX21" fmla="*/ 138592 w 7169286"/>
              <a:gd name="connsiteY21" fmla="*/ 3845932 h 3920180"/>
              <a:gd name="connsiteX22" fmla="*/ 176489 w 7169286"/>
              <a:gd name="connsiteY22" fmla="*/ 3871529 h 3920180"/>
              <a:gd name="connsiteX23" fmla="*/ 217637 w 7169286"/>
              <a:gd name="connsiteY23" fmla="*/ 3892177 h 3920180"/>
              <a:gd name="connsiteX24" fmla="*/ 261611 w 7169286"/>
              <a:gd name="connsiteY24" fmla="*/ 3907452 h 3920180"/>
              <a:gd name="connsiteX25" fmla="*/ 307986 w 7169286"/>
              <a:gd name="connsiteY25" fmla="*/ 3916928 h 3920180"/>
              <a:gd name="connsiteX26" fmla="*/ 356337 w 7169286"/>
              <a:gd name="connsiteY26" fmla="*/ 3920181 h 3920180"/>
              <a:gd name="connsiteX27" fmla="*/ 6812950 w 7169286"/>
              <a:gd name="connsiteY27" fmla="*/ 3920181 h 3920180"/>
              <a:gd name="connsiteX28" fmla="*/ 6861301 w 7169286"/>
              <a:gd name="connsiteY28" fmla="*/ 3916928 h 3920180"/>
              <a:gd name="connsiteX29" fmla="*/ 6907675 w 7169286"/>
              <a:gd name="connsiteY29" fmla="*/ 3907452 h 3920180"/>
              <a:gd name="connsiteX30" fmla="*/ 6951648 w 7169286"/>
              <a:gd name="connsiteY30" fmla="*/ 3892177 h 3920180"/>
              <a:gd name="connsiteX31" fmla="*/ 6992795 w 7169286"/>
              <a:gd name="connsiteY31" fmla="*/ 3871529 h 3920180"/>
              <a:gd name="connsiteX32" fmla="*/ 7030692 w 7169286"/>
              <a:gd name="connsiteY32" fmla="*/ 3845932 h 3920180"/>
              <a:gd name="connsiteX33" fmla="*/ 7064914 w 7169286"/>
              <a:gd name="connsiteY33" fmla="*/ 3815810 h 3920180"/>
              <a:gd name="connsiteX34" fmla="*/ 7095036 w 7169286"/>
              <a:gd name="connsiteY34" fmla="*/ 3781589 h 3920180"/>
              <a:gd name="connsiteX35" fmla="*/ 7120633 w 7169286"/>
              <a:gd name="connsiteY35" fmla="*/ 3743692 h 3920180"/>
              <a:gd name="connsiteX36" fmla="*/ 7141281 w 7169286"/>
              <a:gd name="connsiteY36" fmla="*/ 3702544 h 3920180"/>
              <a:gd name="connsiteX37" fmla="*/ 7156556 w 7169286"/>
              <a:gd name="connsiteY37" fmla="*/ 3658571 h 3920180"/>
              <a:gd name="connsiteX38" fmla="*/ 7166032 w 7169286"/>
              <a:gd name="connsiteY38" fmla="*/ 3612196 h 3920180"/>
              <a:gd name="connsiteX39" fmla="*/ 7169285 w 7169286"/>
              <a:gd name="connsiteY39" fmla="*/ 3563844 h 3920180"/>
              <a:gd name="connsiteX40" fmla="*/ 7169285 w 7169286"/>
              <a:gd name="connsiteY40" fmla="*/ 1658797 h 3920180"/>
              <a:gd name="connsiteX41" fmla="*/ 7166032 w 7169286"/>
              <a:gd name="connsiteY41" fmla="*/ 1610446 h 3920180"/>
              <a:gd name="connsiteX42" fmla="*/ 7156556 w 7169286"/>
              <a:gd name="connsiteY42" fmla="*/ 1564071 h 3920180"/>
              <a:gd name="connsiteX43" fmla="*/ 7141281 w 7169286"/>
              <a:gd name="connsiteY43" fmla="*/ 1520097 h 3920180"/>
              <a:gd name="connsiteX44" fmla="*/ 7120633 w 7169286"/>
              <a:gd name="connsiteY44" fmla="*/ 1478949 h 3920180"/>
              <a:gd name="connsiteX45" fmla="*/ 7095036 w 7169286"/>
              <a:gd name="connsiteY45" fmla="*/ 1441052 h 3920180"/>
              <a:gd name="connsiteX46" fmla="*/ 7064914 w 7169286"/>
              <a:gd name="connsiteY46" fmla="*/ 1406831 h 3920180"/>
              <a:gd name="connsiteX47" fmla="*/ 7030692 w 7169286"/>
              <a:gd name="connsiteY47" fmla="*/ 1376709 h 3920180"/>
              <a:gd name="connsiteX48" fmla="*/ 6992795 w 7169286"/>
              <a:gd name="connsiteY48" fmla="*/ 1351111 h 3920180"/>
              <a:gd name="connsiteX49" fmla="*/ 6951648 w 7169286"/>
              <a:gd name="connsiteY49" fmla="*/ 1330463 h 3920180"/>
              <a:gd name="connsiteX50" fmla="*/ 6907675 w 7169286"/>
              <a:gd name="connsiteY50" fmla="*/ 1315189 h 3920180"/>
              <a:gd name="connsiteX51" fmla="*/ 6861301 w 7169286"/>
              <a:gd name="connsiteY51" fmla="*/ 1305713 h 3920180"/>
              <a:gd name="connsiteX52" fmla="*/ 6812950 w 7169286"/>
              <a:gd name="connsiteY52" fmla="*/ 1302460 h 3920180"/>
              <a:gd name="connsiteX0" fmla="*/ 2664091 w 7169286"/>
              <a:gd name="connsiteY0" fmla="*/ 0 h 3920180"/>
              <a:gd name="connsiteX1" fmla="*/ 2348194 w 7169286"/>
              <a:gd name="connsiteY1" fmla="*/ 1319206 h 3920180"/>
              <a:gd name="connsiteX2" fmla="*/ 2993816 w 7169286"/>
              <a:gd name="connsiteY2" fmla="*/ 1319206 h 3920180"/>
              <a:gd name="connsiteX3" fmla="*/ 2664091 w 7169286"/>
              <a:gd name="connsiteY3" fmla="*/ 0 h 3920180"/>
            </a:gdLst>
            <a:ahLst/>
            <a:cxnLst>
              <a:cxn ang="0">
                <a:pos x="connsiteX0" y="connsiteY0"/>
              </a:cxn>
              <a:cxn ang="0">
                <a:pos x="connsiteX1" y="connsiteY1"/>
              </a:cxn>
              <a:cxn ang="0">
                <a:pos x="connsiteX2" y="connsiteY2"/>
              </a:cxn>
              <a:cxn ang="0">
                <a:pos x="connsiteX3" y="connsiteY3"/>
              </a:cxn>
            </a:cxnLst>
            <a:rect l="l" t="t" r="r" b="b"/>
            <a:pathLst>
              <a:path w="7169286" h="3920180" extrusionOk="0">
                <a:moveTo>
                  <a:pt x="6812950" y="1302460"/>
                </a:moveTo>
                <a:lnTo>
                  <a:pt x="356337" y="1302460"/>
                </a:lnTo>
                <a:lnTo>
                  <a:pt x="307986" y="1305713"/>
                </a:lnTo>
                <a:lnTo>
                  <a:pt x="261611" y="1315189"/>
                </a:lnTo>
                <a:lnTo>
                  <a:pt x="217637" y="1330463"/>
                </a:lnTo>
                <a:lnTo>
                  <a:pt x="176489" y="1351111"/>
                </a:lnTo>
                <a:lnTo>
                  <a:pt x="138592" y="1376709"/>
                </a:lnTo>
                <a:lnTo>
                  <a:pt x="104371" y="1406831"/>
                </a:lnTo>
                <a:lnTo>
                  <a:pt x="74249" y="1441052"/>
                </a:lnTo>
                <a:lnTo>
                  <a:pt x="48651" y="1478949"/>
                </a:lnTo>
                <a:lnTo>
                  <a:pt x="28003" y="1520097"/>
                </a:lnTo>
                <a:lnTo>
                  <a:pt x="12729" y="1564071"/>
                </a:lnTo>
                <a:lnTo>
                  <a:pt x="3253" y="1610446"/>
                </a:lnTo>
                <a:lnTo>
                  <a:pt x="0" y="1658797"/>
                </a:lnTo>
                <a:lnTo>
                  <a:pt x="0" y="3563844"/>
                </a:lnTo>
                <a:lnTo>
                  <a:pt x="3253" y="3612196"/>
                </a:lnTo>
                <a:lnTo>
                  <a:pt x="12729" y="3658571"/>
                </a:lnTo>
                <a:lnTo>
                  <a:pt x="28003" y="3702544"/>
                </a:lnTo>
                <a:lnTo>
                  <a:pt x="48651" y="3743692"/>
                </a:lnTo>
                <a:lnTo>
                  <a:pt x="74249" y="3781589"/>
                </a:lnTo>
                <a:lnTo>
                  <a:pt x="104371" y="3815810"/>
                </a:lnTo>
                <a:lnTo>
                  <a:pt x="138592" y="3845932"/>
                </a:lnTo>
                <a:lnTo>
                  <a:pt x="176489" y="3871529"/>
                </a:lnTo>
                <a:lnTo>
                  <a:pt x="217637" y="3892177"/>
                </a:lnTo>
                <a:lnTo>
                  <a:pt x="261611" y="3907452"/>
                </a:lnTo>
                <a:lnTo>
                  <a:pt x="307986" y="3916928"/>
                </a:lnTo>
                <a:lnTo>
                  <a:pt x="356337" y="3920181"/>
                </a:lnTo>
                <a:lnTo>
                  <a:pt x="6812950" y="3920181"/>
                </a:lnTo>
                <a:lnTo>
                  <a:pt x="6861301" y="3916928"/>
                </a:lnTo>
                <a:lnTo>
                  <a:pt x="6907675" y="3907452"/>
                </a:lnTo>
                <a:lnTo>
                  <a:pt x="6951648" y="3892177"/>
                </a:lnTo>
                <a:lnTo>
                  <a:pt x="6992795" y="3871529"/>
                </a:lnTo>
                <a:lnTo>
                  <a:pt x="7030692" y="3845932"/>
                </a:lnTo>
                <a:lnTo>
                  <a:pt x="7064914" y="3815810"/>
                </a:lnTo>
                <a:lnTo>
                  <a:pt x="7095036" y="3781589"/>
                </a:lnTo>
                <a:lnTo>
                  <a:pt x="7120633" y="3743692"/>
                </a:lnTo>
                <a:lnTo>
                  <a:pt x="7141281" y="3702544"/>
                </a:lnTo>
                <a:lnTo>
                  <a:pt x="7156556" y="3658571"/>
                </a:lnTo>
                <a:lnTo>
                  <a:pt x="7166032" y="3612196"/>
                </a:lnTo>
                <a:lnTo>
                  <a:pt x="7169285" y="3563844"/>
                </a:lnTo>
                <a:lnTo>
                  <a:pt x="7169285" y="1658797"/>
                </a:lnTo>
                <a:lnTo>
                  <a:pt x="7166032" y="1610446"/>
                </a:lnTo>
                <a:lnTo>
                  <a:pt x="7156556" y="1564071"/>
                </a:lnTo>
                <a:lnTo>
                  <a:pt x="7141281" y="1520097"/>
                </a:lnTo>
                <a:lnTo>
                  <a:pt x="7120633" y="1478949"/>
                </a:lnTo>
                <a:lnTo>
                  <a:pt x="7095036" y="1441052"/>
                </a:lnTo>
                <a:lnTo>
                  <a:pt x="7064914" y="1406831"/>
                </a:lnTo>
                <a:lnTo>
                  <a:pt x="7030692" y="1376709"/>
                </a:lnTo>
                <a:lnTo>
                  <a:pt x="6992795" y="1351111"/>
                </a:lnTo>
                <a:lnTo>
                  <a:pt x="6951648" y="1330463"/>
                </a:lnTo>
                <a:lnTo>
                  <a:pt x="6907675" y="1315189"/>
                </a:lnTo>
                <a:lnTo>
                  <a:pt x="6861301" y="1305713"/>
                </a:lnTo>
                <a:lnTo>
                  <a:pt x="6812950" y="1302460"/>
                </a:lnTo>
                <a:close/>
              </a:path>
              <a:path w="7169286" h="3920180" extrusionOk="0">
                <a:moveTo>
                  <a:pt x="2664091" y="0"/>
                </a:moveTo>
                <a:lnTo>
                  <a:pt x="2348194" y="1319206"/>
                </a:lnTo>
                <a:lnTo>
                  <a:pt x="2993816" y="1319206"/>
                </a:lnTo>
                <a:lnTo>
                  <a:pt x="2664091" y="0"/>
                </a:lnTo>
                <a:close/>
              </a:path>
            </a:pathLst>
          </a:custGeom>
          <a:solidFill>
            <a:srgbClr val="A0C283"/>
          </a:solidFill>
          <a:ln>
            <a:noFill/>
          </a:ln>
        </p:spPr>
        <p:txBody>
          <a:bodyPr spcFirstLastPara="1" wrap="square" lIns="0" tIns="0" rIns="0" bIns="0" anchor="t" anchorCtr="0">
            <a:noAutofit/>
          </a:bodyPr>
          <a:lstStyle/>
          <a:p>
            <a:endParaRPr sz="964" dirty="0"/>
          </a:p>
        </p:txBody>
      </p:sp>
      <p:sp>
        <p:nvSpPr>
          <p:cNvPr id="19" name="Google Shape;137;p17"/>
          <p:cNvSpPr/>
          <p:nvPr/>
        </p:nvSpPr>
        <p:spPr>
          <a:xfrm>
            <a:off x="3275465" y="3452981"/>
            <a:ext cx="234291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20" name="Google Shape;138;p17"/>
          <p:cNvSpPr txBox="1"/>
          <p:nvPr/>
        </p:nvSpPr>
        <p:spPr>
          <a:xfrm>
            <a:off x="3317224" y="4394109"/>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Trebuchet MS"/>
                <a:ea typeface="Trebuchet MS"/>
                <a:cs typeface="Trebuchet MS"/>
                <a:sym typeface="Trebuchet MS"/>
              </a:rPr>
              <a:t>name for new column</a:t>
            </a:r>
            <a:endParaRPr sz="2800" dirty="0">
              <a:latin typeface="Trebuchet MS"/>
              <a:ea typeface="Trebuchet MS"/>
              <a:cs typeface="Trebuchet MS"/>
              <a:sym typeface="Trebuchet MS"/>
            </a:endParaRPr>
          </a:p>
        </p:txBody>
      </p:sp>
      <p:sp>
        <p:nvSpPr>
          <p:cNvPr id="21" name="Google Shape;172;p20"/>
          <p:cNvSpPr/>
          <p:nvPr/>
        </p:nvSpPr>
        <p:spPr>
          <a:xfrm>
            <a:off x="8329612" y="3384167"/>
            <a:ext cx="3840689" cy="2153752"/>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Lst>
            <a:ahLst/>
            <a:cxnLst>
              <a:cxn ang="0">
                <a:pos x="connsiteX0" y="connsiteY0"/>
              </a:cxn>
              <a:cxn ang="0">
                <a:pos x="connsiteX1" y="connsiteY1"/>
              </a:cxn>
              <a:cxn ang="0">
                <a:pos x="connsiteX2" y="connsiteY2"/>
              </a:cxn>
              <a:cxn ang="0">
                <a:pos x="connsiteX3" y="connsiteY3"/>
              </a:cxn>
            </a:cxnLst>
            <a:rect l="l" t="t" r="r" b="b"/>
            <a:pathLst>
              <a:path w="7169286" h="3838694" extrusionOk="0">
                <a:moveTo>
                  <a:pt x="6812950" y="1220972"/>
                </a:moveTo>
                <a:lnTo>
                  <a:pt x="356337" y="1220972"/>
                </a:lnTo>
                <a:lnTo>
                  <a:pt x="307986" y="1224225"/>
                </a:lnTo>
                <a:lnTo>
                  <a:pt x="261611" y="1233701"/>
                </a:lnTo>
                <a:lnTo>
                  <a:pt x="217637" y="1248975"/>
                </a:lnTo>
                <a:lnTo>
                  <a:pt x="176489" y="1269623"/>
                </a:lnTo>
                <a:lnTo>
                  <a:pt x="138592" y="1295221"/>
                </a:lnTo>
                <a:lnTo>
                  <a:pt x="104371" y="1325343"/>
                </a:lnTo>
                <a:lnTo>
                  <a:pt x="74249" y="1359564"/>
                </a:lnTo>
                <a:lnTo>
                  <a:pt x="48651" y="1397461"/>
                </a:lnTo>
                <a:lnTo>
                  <a:pt x="28003" y="1438609"/>
                </a:lnTo>
                <a:lnTo>
                  <a:pt x="12729" y="1482583"/>
                </a:lnTo>
                <a:lnTo>
                  <a:pt x="3253" y="1528958"/>
                </a:lnTo>
                <a:lnTo>
                  <a:pt x="0" y="1577309"/>
                </a:lnTo>
                <a:lnTo>
                  <a:pt x="0" y="3482356"/>
                </a:lnTo>
                <a:lnTo>
                  <a:pt x="3253" y="3530708"/>
                </a:lnTo>
                <a:lnTo>
                  <a:pt x="12729" y="3577083"/>
                </a:lnTo>
                <a:lnTo>
                  <a:pt x="28003" y="3621056"/>
                </a:lnTo>
                <a:lnTo>
                  <a:pt x="48651" y="3662204"/>
                </a:lnTo>
                <a:lnTo>
                  <a:pt x="74249" y="3700101"/>
                </a:lnTo>
                <a:lnTo>
                  <a:pt x="104371" y="3734322"/>
                </a:lnTo>
                <a:lnTo>
                  <a:pt x="138592" y="3764444"/>
                </a:lnTo>
                <a:lnTo>
                  <a:pt x="176489" y="3790041"/>
                </a:lnTo>
                <a:lnTo>
                  <a:pt x="217637" y="3810689"/>
                </a:lnTo>
                <a:lnTo>
                  <a:pt x="261611" y="3825964"/>
                </a:lnTo>
                <a:lnTo>
                  <a:pt x="307986" y="3835440"/>
                </a:lnTo>
                <a:lnTo>
                  <a:pt x="356337" y="3838693"/>
                </a:lnTo>
                <a:lnTo>
                  <a:pt x="6812950" y="3838693"/>
                </a:lnTo>
                <a:lnTo>
                  <a:pt x="6861301" y="3835440"/>
                </a:lnTo>
                <a:lnTo>
                  <a:pt x="6907675" y="3825964"/>
                </a:lnTo>
                <a:lnTo>
                  <a:pt x="6951648" y="3810689"/>
                </a:lnTo>
                <a:lnTo>
                  <a:pt x="6992795" y="3790041"/>
                </a:lnTo>
                <a:lnTo>
                  <a:pt x="7030692" y="3764444"/>
                </a:lnTo>
                <a:lnTo>
                  <a:pt x="7064914" y="3734322"/>
                </a:lnTo>
                <a:lnTo>
                  <a:pt x="7095036" y="3700101"/>
                </a:lnTo>
                <a:lnTo>
                  <a:pt x="7120633" y="3662204"/>
                </a:lnTo>
                <a:lnTo>
                  <a:pt x="7141281" y="3621056"/>
                </a:lnTo>
                <a:lnTo>
                  <a:pt x="7156556" y="3577083"/>
                </a:lnTo>
                <a:lnTo>
                  <a:pt x="7166032" y="3530708"/>
                </a:lnTo>
                <a:lnTo>
                  <a:pt x="7169285" y="3482356"/>
                </a:lnTo>
                <a:lnTo>
                  <a:pt x="7169285" y="1577309"/>
                </a:lnTo>
                <a:lnTo>
                  <a:pt x="7166032" y="1528958"/>
                </a:lnTo>
                <a:lnTo>
                  <a:pt x="7156556" y="1482583"/>
                </a:lnTo>
                <a:lnTo>
                  <a:pt x="7141281" y="1438609"/>
                </a:lnTo>
                <a:lnTo>
                  <a:pt x="7120633" y="1397461"/>
                </a:lnTo>
                <a:lnTo>
                  <a:pt x="7095036" y="1359564"/>
                </a:lnTo>
                <a:lnTo>
                  <a:pt x="7064914" y="1325343"/>
                </a:lnTo>
                <a:lnTo>
                  <a:pt x="7030692" y="1295221"/>
                </a:lnTo>
                <a:lnTo>
                  <a:pt x="6992795" y="1269623"/>
                </a:lnTo>
                <a:lnTo>
                  <a:pt x="6951648" y="1248975"/>
                </a:lnTo>
                <a:lnTo>
                  <a:pt x="6907675" y="1233701"/>
                </a:lnTo>
                <a:lnTo>
                  <a:pt x="6861301" y="1224225"/>
                </a:lnTo>
                <a:lnTo>
                  <a:pt x="6812950" y="1220972"/>
                </a:lnTo>
                <a:close/>
              </a:path>
              <a:path w="7169286" h="3838694" extrusionOk="0">
                <a:moveTo>
                  <a:pt x="997315" y="0"/>
                </a:moveTo>
                <a:lnTo>
                  <a:pt x="2348194" y="1237718"/>
                </a:lnTo>
                <a:lnTo>
                  <a:pt x="2993816" y="1237718"/>
                </a:lnTo>
                <a:lnTo>
                  <a:pt x="997315" y="0"/>
                </a:lnTo>
                <a:close/>
              </a:path>
            </a:pathLst>
          </a:custGeom>
          <a:solidFill>
            <a:srgbClr val="D3908F"/>
          </a:solidFill>
          <a:ln>
            <a:noFill/>
          </a:ln>
        </p:spPr>
        <p:txBody>
          <a:bodyPr spcFirstLastPara="1" wrap="square" lIns="0" tIns="0" rIns="0" bIns="0" anchor="t" anchorCtr="0">
            <a:noAutofit/>
          </a:bodyPr>
          <a:lstStyle/>
          <a:p>
            <a:endParaRPr sz="964"/>
          </a:p>
        </p:txBody>
      </p:sp>
      <p:sp>
        <p:nvSpPr>
          <p:cNvPr id="22" name="Google Shape;173;p20"/>
          <p:cNvSpPr txBox="1"/>
          <p:nvPr/>
        </p:nvSpPr>
        <p:spPr>
          <a:xfrm>
            <a:off x="8324577" y="4009347"/>
            <a:ext cx="3760474" cy="1146391"/>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function whose results will new column</a:t>
            </a:r>
            <a:endParaRPr sz="2800" dirty="0">
              <a:latin typeface="Trebuchet MS"/>
              <a:ea typeface="Trebuchet MS"/>
              <a:cs typeface="Trebuchet MS"/>
              <a:sym typeface="Trebuchet MS"/>
            </a:endParaRPr>
          </a:p>
        </p:txBody>
      </p:sp>
      <p:sp>
        <p:nvSpPr>
          <p:cNvPr id="23" name="Google Shape;173;p20"/>
          <p:cNvSpPr txBox="1"/>
          <p:nvPr/>
        </p:nvSpPr>
        <p:spPr>
          <a:xfrm>
            <a:off x="5855635" y="4529857"/>
            <a:ext cx="2415814" cy="1146391"/>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gets</a:t>
            </a:r>
            <a:endParaRPr sz="2800" dirty="0">
              <a:latin typeface="Trebuchet MS"/>
              <a:ea typeface="Trebuchet MS"/>
              <a:cs typeface="Trebuchet MS"/>
              <a:sym typeface="Trebuchet MS"/>
            </a:endParaRPr>
          </a:p>
        </p:txBody>
      </p:sp>
      <p:sp>
        <p:nvSpPr>
          <p:cNvPr id="13" name="Google Shape;296;p32"/>
          <p:cNvSpPr txBox="1"/>
          <p:nvPr/>
        </p:nvSpPr>
        <p:spPr>
          <a:xfrm>
            <a:off x="2125774" y="1673939"/>
            <a:ext cx="7940453" cy="488905"/>
          </a:xfrm>
          <a:prstGeom prst="rect">
            <a:avLst/>
          </a:prstGeom>
          <a:noFill/>
          <a:ln>
            <a:noFill/>
          </a:ln>
        </p:spPr>
        <p:txBody>
          <a:bodyPr spcFirstLastPara="1" wrap="square" lIns="0" tIns="6455" rIns="0" bIns="0" anchor="t" anchorCtr="0">
            <a:noAutofit/>
          </a:bodyPr>
          <a:lstStyle/>
          <a:p>
            <a:pPr marL="6803" algn="ctr"/>
            <a:r>
              <a:rPr lang="en-US" sz="3200" dirty="0">
                <a:latin typeface="Calibri"/>
                <a:ea typeface="Calibri"/>
                <a:cs typeface="Calibri"/>
                <a:sym typeface="Calibri"/>
              </a:rPr>
              <a:t>Creating new calculated columns</a:t>
            </a:r>
            <a:endParaRPr sz="3200" dirty="0">
              <a:latin typeface="Calibri"/>
              <a:ea typeface="Calibri"/>
              <a:cs typeface="Calibri"/>
              <a:sym typeface="Calibri"/>
            </a:endParaRPr>
          </a:p>
        </p:txBody>
      </p:sp>
    </p:spTree>
    <p:extLst>
      <p:ext uri="{BB962C8B-B14F-4D97-AF65-F5344CB8AC3E}">
        <p14:creationId xmlns:p14="http://schemas.microsoft.com/office/powerpoint/2010/main" val="3741046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490654" y="2592337"/>
            <a:ext cx="11438291" cy="771618"/>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296" name="Google Shape;296;p32"/>
          <p:cNvSpPr txBox="1"/>
          <p:nvPr/>
        </p:nvSpPr>
        <p:spPr>
          <a:xfrm>
            <a:off x="1072055" y="1746372"/>
            <a:ext cx="6159054" cy="1167589"/>
          </a:xfrm>
          <a:prstGeom prst="rect">
            <a:avLst/>
          </a:prstGeom>
          <a:noFill/>
          <a:ln>
            <a:noFill/>
          </a:ln>
        </p:spPr>
        <p:txBody>
          <a:bodyPr spcFirstLastPara="1" wrap="square" lIns="0" tIns="6455" rIns="0" bIns="0" anchor="t" anchorCtr="0">
            <a:noAutofit/>
          </a:bodyPr>
          <a:lstStyle/>
          <a:p>
            <a:pPr marL="6803"/>
            <a:r>
              <a:rPr lang="en-US" sz="3200" dirty="0">
                <a:latin typeface="Calibri"/>
                <a:ea typeface="Calibri"/>
                <a:cs typeface="Calibri"/>
                <a:sym typeface="Calibri"/>
              </a:rPr>
              <a:t>Creating new calculated columns</a:t>
            </a:r>
            <a:endParaRPr sz="3200" dirty="0">
              <a:latin typeface="Calibri"/>
              <a:ea typeface="Calibri"/>
              <a:cs typeface="Calibri"/>
              <a:sym typeface="Calibri"/>
            </a:endParaRPr>
          </a:p>
        </p:txBody>
      </p:sp>
      <p:sp>
        <p:nvSpPr>
          <p:cNvPr id="14" name="Rectangle 13"/>
          <p:cNvSpPr/>
          <p:nvPr/>
        </p:nvSpPr>
        <p:spPr>
          <a:xfrm>
            <a:off x="263055" y="2637837"/>
            <a:ext cx="12027540" cy="584775"/>
          </a:xfrm>
          <a:prstGeom prst="rect">
            <a:avLst/>
          </a:prstGeom>
        </p:spPr>
        <p:txBody>
          <a:bodyPr wrap="square">
            <a:spAutoFit/>
          </a:bodyPr>
          <a:lstStyle/>
          <a:p>
            <a:pPr algn="ctr"/>
            <a:r>
              <a:rPr lang="en-US" sz="3200" dirty="0">
                <a:latin typeface="Consolas" panose="020B0609020204030204" pitchFamily="49" charset="0"/>
                <a:ea typeface="Courier New"/>
                <a:cs typeface="Consolas" panose="020B0609020204030204" pitchFamily="49" charset="0"/>
                <a:sym typeface="Courier New"/>
              </a:rPr>
              <a:t>mutate(</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chem</a:t>
            </a:r>
            <a:r>
              <a:rPr lang="en-US" sz="3200" dirty="0">
                <a:latin typeface="Consolas" panose="020B0609020204030204" pitchFamily="49" charset="0"/>
                <a:ea typeface="Courier New"/>
                <a:cs typeface="Consolas" panose="020B0609020204030204" pitchFamily="49" charset="0"/>
                <a:sym typeface="Courier New"/>
              </a:rPr>
              <a:t>,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in_lab_tat</a:t>
            </a:r>
            <a:r>
              <a:rPr lang="en-US" sz="3200" dirty="0">
                <a:latin typeface="Consolas" panose="020B0609020204030204" pitchFamily="49" charset="0"/>
                <a:ea typeface="Courier New"/>
                <a:cs typeface="Consolas" panose="020B0609020204030204" pitchFamily="49" charset="0"/>
                <a:sym typeface="Courier New"/>
              </a:rPr>
              <a:t> </a:t>
            </a:r>
            <a:r>
              <a:rPr lang="en-US" sz="3200" b="1"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verify_dt</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receive_dt</a:t>
            </a:r>
            <a:r>
              <a:rPr lang="en-US" sz="3200" dirty="0">
                <a:latin typeface="Consolas" panose="020B0609020204030204" pitchFamily="49" charset="0"/>
                <a:ea typeface="Courier New"/>
                <a:cs typeface="Consolas" panose="020B0609020204030204" pitchFamily="49" charset="0"/>
                <a:sym typeface="Courier New"/>
              </a:rPr>
              <a:t>) </a:t>
            </a:r>
            <a:endParaRPr lang="en-US" sz="3200"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2" name="Google Shape;387;p40"/>
          <p:cNvSpPr/>
          <p:nvPr/>
        </p:nvSpPr>
        <p:spPr>
          <a:xfrm>
            <a:off x="5184328" y="5124631"/>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18" name="Google Shape;324;p34"/>
          <p:cNvSpPr txBox="1"/>
          <p:nvPr/>
        </p:nvSpPr>
        <p:spPr>
          <a:xfrm>
            <a:off x="8195267" y="998054"/>
            <a:ext cx="2949467" cy="104305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calculation can involve another column in the data frame</a:t>
            </a:r>
            <a:endParaRPr sz="2062" dirty="0">
              <a:solidFill>
                <a:schemeClr val="bg1"/>
              </a:solidFill>
              <a:latin typeface="Calibri"/>
              <a:ea typeface="Calibri"/>
              <a:cs typeface="Calibri"/>
              <a:sym typeface="Calibri"/>
            </a:endParaRPr>
          </a:p>
        </p:txBody>
      </p:sp>
      <p:graphicFrame>
        <p:nvGraphicFramePr>
          <p:cNvPr id="4" name="Table 3"/>
          <p:cNvGraphicFramePr>
            <a:graphicFrameLocks noGrp="1"/>
          </p:cNvGraphicFramePr>
          <p:nvPr>
            <p:extLst>
              <p:ext uri="{D42A27DB-BD31-4B8C-83A1-F6EECF244321}">
                <p14:modId xmlns:p14="http://schemas.microsoft.com/office/powerpoint/2010/main" val="3530530998"/>
              </p:ext>
            </p:extLst>
          </p:nvPr>
        </p:nvGraphicFramePr>
        <p:xfrm>
          <a:off x="138452" y="3724618"/>
          <a:ext cx="4927600" cy="3031948"/>
        </p:xfrm>
        <a:graphic>
          <a:graphicData uri="http://schemas.openxmlformats.org/drawingml/2006/table">
            <a:tbl>
              <a:tblPr/>
              <a:tblGrid>
                <a:gridCol w="1120112">
                  <a:extLst>
                    <a:ext uri="{9D8B030D-6E8A-4147-A177-3AD203B41FA5}">
                      <a16:colId xmlns:a16="http://schemas.microsoft.com/office/drawing/2014/main" val="2953353645"/>
                    </a:ext>
                  </a:extLst>
                </a:gridCol>
                <a:gridCol w="1913020">
                  <a:extLst>
                    <a:ext uri="{9D8B030D-6E8A-4147-A177-3AD203B41FA5}">
                      <a16:colId xmlns:a16="http://schemas.microsoft.com/office/drawing/2014/main" val="2850260362"/>
                    </a:ext>
                  </a:extLst>
                </a:gridCol>
                <a:gridCol w="1894468">
                  <a:extLst>
                    <a:ext uri="{9D8B030D-6E8A-4147-A177-3AD203B41FA5}">
                      <a16:colId xmlns:a16="http://schemas.microsoft.com/office/drawing/2014/main" val="1083288691"/>
                    </a:ext>
                  </a:extLst>
                </a:gridCol>
              </a:tblGrid>
              <a:tr h="751663">
                <a:tc>
                  <a:txBody>
                    <a:bodyPr/>
                    <a:lstStyle/>
                    <a:p>
                      <a:pPr algn="ctr" fontAlgn="t"/>
                      <a:r>
                        <a:rPr lang="en-US" sz="2000" b="1" i="0" u="none" strike="noStrike" dirty="0" err="1">
                          <a:solidFill>
                            <a:schemeClr val="bg1"/>
                          </a:solidFill>
                          <a:effectLst/>
                          <a:latin typeface="Arial" panose="020B0604020202020204" pitchFamily="34" charset="0"/>
                        </a:rPr>
                        <a:t>mrn</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collect_dt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receive_dt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1299481679"/>
                  </a:ext>
                </a:extLst>
              </a:tr>
              <a:tr h="401023">
                <a:tc>
                  <a:txBody>
                    <a:bodyPr/>
                    <a:lstStyle/>
                    <a:p>
                      <a:pPr algn="ctr" rtl="0" fontAlgn="ctr"/>
                      <a:r>
                        <a:rPr lang="en-US" sz="1800" b="0" i="0" kern="1200" dirty="0">
                          <a:solidFill>
                            <a:schemeClr val="tx1"/>
                          </a:solidFill>
                          <a:effectLst/>
                          <a:latin typeface="+mn-lt"/>
                          <a:ea typeface="+mn-ea"/>
                          <a:cs typeface="+mn-cs"/>
                        </a:rPr>
                        <a:t>117165</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2022-12-26 04:32:42</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2022-12-31 16:20:24</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745838708"/>
                  </a:ext>
                </a:extLst>
              </a:tr>
              <a:tr h="401023">
                <a:tc>
                  <a:txBody>
                    <a:bodyPr/>
                    <a:lstStyle/>
                    <a:p>
                      <a:pPr algn="ctr"/>
                      <a:r>
                        <a:rPr lang="en-US" dirty="0">
                          <a:effectLst/>
                        </a:rPr>
                        <a:t>111222</a:t>
                      </a:r>
                    </a:p>
                  </a:txBody>
                  <a:tcPr marL="47625" marR="47625" marT="38100" marB="3810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2022-12-26 17:41:02</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2022-12-31 10:28:10</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150813573"/>
                  </a:ext>
                </a:extLst>
              </a:tr>
              <a:tr h="401023">
                <a:tc>
                  <a:txBody>
                    <a:bodyPr/>
                    <a:lstStyle/>
                    <a:p>
                      <a:pPr algn="ctr" rtl="0" fontAlgn="ctr"/>
                      <a:r>
                        <a:rPr lang="en-US" sz="1800" b="0" i="0" kern="1200" dirty="0">
                          <a:solidFill>
                            <a:schemeClr val="tx1"/>
                          </a:solidFill>
                          <a:effectLst/>
                          <a:latin typeface="+mn-lt"/>
                          <a:ea typeface="+mn-ea"/>
                          <a:cs typeface="+mn-cs"/>
                        </a:rPr>
                        <a:t>116991</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a:r>
                        <a:rPr lang="en-US" dirty="0">
                          <a:effectLst/>
                        </a:rPr>
                        <a:t>2022-12-27 22:16:56</a:t>
                      </a:r>
                    </a:p>
                  </a:txBody>
                  <a:tcPr marL="47625" marR="47625" marT="38100" marB="3810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a:r>
                        <a:rPr lang="en-US" sz="1800" b="0" i="0" kern="1200" dirty="0">
                          <a:solidFill>
                            <a:schemeClr val="tx1"/>
                          </a:solidFill>
                          <a:effectLst/>
                          <a:latin typeface="+mn-lt"/>
                          <a:ea typeface="+mn-ea"/>
                          <a:cs typeface="+mn-cs"/>
                        </a:rPr>
                        <a:t>2022-12-30 23:54:19</a:t>
                      </a:r>
                      <a:endParaRPr lang="en-US" dirty="0">
                        <a:effectLst/>
                      </a:endParaRPr>
                    </a:p>
                  </a:txBody>
                  <a:tcPr marL="47625" marR="47625" marT="38100" marB="3810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481542292"/>
                  </a:ext>
                </a:extLst>
              </a:tr>
              <a:tr h="401023">
                <a:tc>
                  <a:txBody>
                    <a:bodyPr/>
                    <a:lstStyle/>
                    <a:p>
                      <a:pPr algn="ctr" rtl="0" fontAlgn="ctr"/>
                      <a:r>
                        <a:rPr lang="en-US" sz="1800" b="0" i="0" kern="1200" dirty="0">
                          <a:solidFill>
                            <a:schemeClr val="tx1"/>
                          </a:solidFill>
                          <a:effectLst/>
                          <a:latin typeface="+mn-lt"/>
                          <a:ea typeface="+mn-ea"/>
                          <a:cs typeface="+mn-cs"/>
                        </a:rPr>
                        <a:t>117107</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2022-12-26 20:22:54</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2022-12-31 22:45:36</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265016389"/>
                  </a:ext>
                </a:extLst>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2585973849"/>
              </p:ext>
            </p:extLst>
          </p:nvPr>
        </p:nvGraphicFramePr>
        <p:xfrm>
          <a:off x="5635979" y="3724618"/>
          <a:ext cx="6380760" cy="3031948"/>
        </p:xfrm>
        <a:graphic>
          <a:graphicData uri="http://schemas.openxmlformats.org/drawingml/2006/table">
            <a:tbl>
              <a:tblPr/>
              <a:tblGrid>
                <a:gridCol w="1595190">
                  <a:extLst>
                    <a:ext uri="{9D8B030D-6E8A-4147-A177-3AD203B41FA5}">
                      <a16:colId xmlns:a16="http://schemas.microsoft.com/office/drawing/2014/main" val="2953353645"/>
                    </a:ext>
                  </a:extLst>
                </a:gridCol>
                <a:gridCol w="1595190">
                  <a:extLst>
                    <a:ext uri="{9D8B030D-6E8A-4147-A177-3AD203B41FA5}">
                      <a16:colId xmlns:a16="http://schemas.microsoft.com/office/drawing/2014/main" val="2850260362"/>
                    </a:ext>
                  </a:extLst>
                </a:gridCol>
                <a:gridCol w="1595190">
                  <a:extLst>
                    <a:ext uri="{9D8B030D-6E8A-4147-A177-3AD203B41FA5}">
                      <a16:colId xmlns:a16="http://schemas.microsoft.com/office/drawing/2014/main" val="1083288691"/>
                    </a:ext>
                  </a:extLst>
                </a:gridCol>
                <a:gridCol w="1595190">
                  <a:extLst>
                    <a:ext uri="{9D8B030D-6E8A-4147-A177-3AD203B41FA5}">
                      <a16:colId xmlns:a16="http://schemas.microsoft.com/office/drawing/2014/main" val="2986944758"/>
                    </a:ext>
                  </a:extLst>
                </a:gridCol>
              </a:tblGrid>
              <a:tr h="751663">
                <a:tc>
                  <a:txBody>
                    <a:bodyPr/>
                    <a:lstStyle/>
                    <a:p>
                      <a:pPr algn="ctr" fontAlgn="t"/>
                      <a:r>
                        <a:rPr lang="en-US" sz="2000" b="1" i="0" u="none" strike="noStrike" dirty="0" err="1">
                          <a:solidFill>
                            <a:schemeClr val="bg1"/>
                          </a:solidFill>
                          <a:effectLst/>
                          <a:latin typeface="Arial" panose="020B0604020202020204" pitchFamily="34" charset="0"/>
                        </a:rPr>
                        <a:t>mrn</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collect_dt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receive_dt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000" b="1" i="0" u="none" strike="noStrike" dirty="0" err="1">
                          <a:solidFill>
                            <a:srgbClr val="FFFFFF"/>
                          </a:solidFill>
                          <a:effectLst/>
                          <a:latin typeface="Arial" panose="020B0604020202020204" pitchFamily="34" charset="0"/>
                        </a:rPr>
                        <a:t>total_tat</a:t>
                      </a:r>
                      <a:endParaRPr lang="en-US" sz="2000" b="1" i="0" u="none" strike="noStrike" dirty="0">
                        <a:solidFill>
                          <a:srgbClr val="FFFFFF"/>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1299481679"/>
                  </a:ext>
                </a:extLst>
              </a:tr>
              <a:tr h="401023">
                <a:tc>
                  <a:txBody>
                    <a:bodyPr/>
                    <a:lstStyle/>
                    <a:p>
                      <a:pPr algn="ctr" rtl="0" fontAlgn="ctr"/>
                      <a:r>
                        <a:rPr lang="en-US" sz="1800" b="0" i="0" kern="1200" dirty="0">
                          <a:solidFill>
                            <a:schemeClr val="tx1"/>
                          </a:solidFill>
                          <a:effectLst/>
                          <a:latin typeface="+mn-lt"/>
                          <a:ea typeface="+mn-ea"/>
                          <a:cs typeface="+mn-cs"/>
                        </a:rPr>
                        <a:t>117165</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2022-12-26 04:32:42</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2022-12-31 16:20:24</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kern="1200" dirty="0">
                          <a:solidFill>
                            <a:schemeClr val="tx1"/>
                          </a:solidFill>
                          <a:effectLst/>
                          <a:latin typeface="+mn-lt"/>
                          <a:ea typeface="+mn-ea"/>
                          <a:cs typeface="+mn-cs"/>
                        </a:rPr>
                        <a:t>5.491458 days</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745838708"/>
                  </a:ext>
                </a:extLst>
              </a:tr>
              <a:tr h="401023">
                <a:tc>
                  <a:txBody>
                    <a:bodyPr/>
                    <a:lstStyle/>
                    <a:p>
                      <a:pPr algn="ctr"/>
                      <a:r>
                        <a:rPr lang="en-US" dirty="0">
                          <a:effectLst/>
                        </a:rPr>
                        <a:t>111222</a:t>
                      </a:r>
                    </a:p>
                  </a:txBody>
                  <a:tcPr marL="47625" marR="47625" marT="38100" marB="3810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2022-12-26 17:41:02</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2022-12-31 10:28:10</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kern="1200" dirty="0">
                          <a:solidFill>
                            <a:schemeClr val="tx1"/>
                          </a:solidFill>
                          <a:effectLst/>
                          <a:latin typeface="+mn-lt"/>
                          <a:ea typeface="+mn-ea"/>
                          <a:cs typeface="+mn-cs"/>
                        </a:rPr>
                        <a:t>4.699398 days</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150813573"/>
                  </a:ext>
                </a:extLst>
              </a:tr>
              <a:tr h="401023">
                <a:tc>
                  <a:txBody>
                    <a:bodyPr/>
                    <a:lstStyle/>
                    <a:p>
                      <a:pPr algn="ctr" rtl="0" fontAlgn="ctr"/>
                      <a:r>
                        <a:rPr lang="en-US" sz="1800" b="0" i="0" kern="1200" dirty="0">
                          <a:solidFill>
                            <a:schemeClr val="tx1"/>
                          </a:solidFill>
                          <a:effectLst/>
                          <a:latin typeface="+mn-lt"/>
                          <a:ea typeface="+mn-ea"/>
                          <a:cs typeface="+mn-cs"/>
                        </a:rPr>
                        <a:t>116991</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a:r>
                        <a:rPr lang="en-US" dirty="0">
                          <a:effectLst/>
                        </a:rPr>
                        <a:t>2022-12-27 22:16:56</a:t>
                      </a:r>
                    </a:p>
                  </a:txBody>
                  <a:tcPr marL="47625" marR="47625" marT="38100" marB="3810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a:r>
                        <a:rPr lang="en-US" sz="1800" b="0" i="0" kern="1200" dirty="0">
                          <a:solidFill>
                            <a:schemeClr val="tx1"/>
                          </a:solidFill>
                          <a:effectLst/>
                          <a:latin typeface="+mn-lt"/>
                          <a:ea typeface="+mn-ea"/>
                          <a:cs typeface="+mn-cs"/>
                        </a:rPr>
                        <a:t>2022-12-30 23:54:19</a:t>
                      </a:r>
                      <a:endParaRPr lang="en-US" dirty="0">
                        <a:effectLst/>
                      </a:endParaRPr>
                    </a:p>
                  </a:txBody>
                  <a:tcPr marL="47625" marR="47625" marT="38100" marB="3810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kern="1200" dirty="0">
                          <a:solidFill>
                            <a:schemeClr val="tx1"/>
                          </a:solidFill>
                          <a:effectLst/>
                          <a:latin typeface="+mn-lt"/>
                          <a:ea typeface="+mn-ea"/>
                          <a:cs typeface="+mn-cs"/>
                        </a:rPr>
                        <a:t>3.067627 days</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481542292"/>
                  </a:ext>
                </a:extLst>
              </a:tr>
              <a:tr h="401023">
                <a:tc>
                  <a:txBody>
                    <a:bodyPr/>
                    <a:lstStyle/>
                    <a:p>
                      <a:pPr algn="ctr" rtl="0" fontAlgn="ctr"/>
                      <a:r>
                        <a:rPr lang="en-US" sz="1800" b="0" i="0" kern="1200" dirty="0">
                          <a:solidFill>
                            <a:schemeClr val="tx1"/>
                          </a:solidFill>
                          <a:effectLst/>
                          <a:latin typeface="+mn-lt"/>
                          <a:ea typeface="+mn-ea"/>
                          <a:cs typeface="+mn-cs"/>
                        </a:rPr>
                        <a:t>117107</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2022-12-26 20:22:54</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2022-12-31 22:45:36</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kern="1200" dirty="0">
                          <a:solidFill>
                            <a:schemeClr val="tx1"/>
                          </a:solidFill>
                          <a:effectLst/>
                          <a:latin typeface="+mn-lt"/>
                          <a:ea typeface="+mn-ea"/>
                          <a:cs typeface="+mn-cs"/>
                        </a:rPr>
                        <a:t>5.099097 days</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1265016389"/>
                  </a:ext>
                </a:extLst>
              </a:tr>
            </a:tbl>
          </a:graphicData>
        </a:graphic>
      </p:graphicFrame>
    </p:spTree>
    <p:extLst>
      <p:ext uri="{BB962C8B-B14F-4D97-AF65-F5344CB8AC3E}">
        <p14:creationId xmlns:p14="http://schemas.microsoft.com/office/powerpoint/2010/main" val="2381113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3B273-69E1-EEA9-680E-C084B69051F3}"/>
              </a:ext>
            </a:extLst>
          </p:cNvPr>
          <p:cNvSpPr>
            <a:spLocks noGrp="1"/>
          </p:cNvSpPr>
          <p:nvPr>
            <p:ph type="title"/>
          </p:nvPr>
        </p:nvSpPr>
        <p:spPr/>
        <p:txBody>
          <a:bodyPr/>
          <a:lstStyle/>
          <a:p>
            <a:r>
              <a:rPr lang="en-US" dirty="0"/>
              <a:t>Your Turn #2</a:t>
            </a:r>
          </a:p>
        </p:txBody>
      </p:sp>
      <p:sp>
        <p:nvSpPr>
          <p:cNvPr id="3" name="Text Placeholder 2">
            <a:extLst>
              <a:ext uri="{FF2B5EF4-FFF2-40B4-BE49-F238E27FC236}">
                <a16:creationId xmlns:a16="http://schemas.microsoft.com/office/drawing/2014/main" id="{9939509B-15A0-3FE8-8BA7-E2877B50CAA3}"/>
              </a:ext>
            </a:extLst>
          </p:cNvPr>
          <p:cNvSpPr>
            <a:spLocks noGrp="1"/>
          </p:cNvSpPr>
          <p:nvPr>
            <p:ph type="body" sz="quarter" idx="13"/>
          </p:nvPr>
        </p:nvSpPr>
        <p:spPr/>
        <p:txBody>
          <a:bodyPr/>
          <a:lstStyle/>
          <a:p>
            <a:pPr marL="914400" indent="-914400">
              <a:buFont typeface="+mj-lt"/>
              <a:buAutoNum type="arabicPeriod"/>
            </a:pPr>
            <a:r>
              <a:rPr lang="en-US" dirty="0"/>
              <a:t>Read and complete the “Creating a New Column” section</a:t>
            </a:r>
          </a:p>
          <a:p>
            <a:pPr marL="914400" indent="-914400">
              <a:buFont typeface="+mj-lt"/>
              <a:buAutoNum type="arabicPeriod"/>
            </a:pPr>
            <a:r>
              <a:rPr lang="en-US" dirty="0"/>
              <a:t>Put your sticky up when done</a:t>
            </a:r>
          </a:p>
          <a:p>
            <a:endParaRPr lang="en-US" dirty="0"/>
          </a:p>
        </p:txBody>
      </p:sp>
    </p:spTree>
    <p:extLst>
      <p:ext uri="{BB962C8B-B14F-4D97-AF65-F5344CB8AC3E}">
        <p14:creationId xmlns:p14="http://schemas.microsoft.com/office/powerpoint/2010/main" val="12511714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09" name="data-transformation.001.png"/>
          <p:cNvPicPr>
            <a:picLocks noChangeAspect="1"/>
          </p:cNvPicPr>
          <p:nvPr/>
        </p:nvPicPr>
        <p:blipFill>
          <a:blip r:embed="rId3"/>
          <a:stretch>
            <a:fillRect/>
          </a:stretch>
        </p:blipFill>
        <p:spPr>
          <a:xfrm>
            <a:off x="3606527" y="2446343"/>
            <a:ext cx="4996330" cy="3860801"/>
          </a:xfrm>
          <a:prstGeom prst="rect">
            <a:avLst/>
          </a:prstGeom>
          <a:ln w="25400">
            <a:solidFill>
              <a:srgbClr val="000000"/>
            </a:solidFill>
            <a:miter lim="400000"/>
          </a:ln>
        </p:spPr>
      </p:pic>
      <p:pic>
        <p:nvPicPr>
          <p:cNvPr id="1111" name="Picture 1110"/>
          <p:cNvPicPr>
            <a:picLocks/>
          </p:cNvPicPr>
          <p:nvPr/>
        </p:nvPicPr>
        <p:blipFill>
          <a:blip r:embed="rId4"/>
          <a:stretch>
            <a:fillRect/>
          </a:stretch>
        </p:blipFill>
        <p:spPr>
          <a:xfrm>
            <a:off x="8444327" y="3498101"/>
            <a:ext cx="781523" cy="999981"/>
          </a:xfrm>
          <a:prstGeom prst="rect">
            <a:avLst/>
          </a:prstGeom>
        </p:spPr>
      </p:pic>
      <p:sp>
        <p:nvSpPr>
          <p:cNvPr id="1113" name="Shape 1113"/>
          <p:cNvSpPr txBox="1"/>
          <p:nvPr/>
        </p:nvSpPr>
        <p:spPr>
          <a:xfrm rot="20517336">
            <a:off x="9106310" y="3779343"/>
            <a:ext cx="865854" cy="23371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spAutoFit/>
          </a:bodyPr>
          <a:lstStyle>
            <a:lvl1pPr>
              <a:lnSpc>
                <a:spcPct val="70000"/>
              </a:lnSpc>
              <a:defRPr sz="3000">
                <a:solidFill>
                  <a:schemeClr val="accent4">
                    <a:hueOff val="384618"/>
                    <a:satOff val="3869"/>
                    <a:lumOff val="5802"/>
                  </a:schemeClr>
                </a:solidFill>
                <a:latin typeface="Helvetica"/>
                <a:ea typeface="Helvetica"/>
                <a:cs typeface="Helvetica"/>
                <a:sym typeface="Helvetica"/>
              </a:defRPr>
            </a:lvl1pPr>
          </a:lstStyle>
          <a:p>
            <a:r>
              <a:rPr sz="1500"/>
              <a:t>on back</a:t>
            </a:r>
          </a:p>
        </p:txBody>
      </p:sp>
      <p:sp>
        <p:nvSpPr>
          <p:cNvPr id="1114" name="Shape 1114"/>
          <p:cNvSpPr txBox="1"/>
          <p:nvPr/>
        </p:nvSpPr>
        <p:spPr>
          <a:xfrm>
            <a:off x="3951962" y="169134"/>
            <a:ext cx="7345960" cy="11984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normAutofit fontScale="92500"/>
          </a:bodyPr>
          <a:lstStyle>
            <a:lvl1pPr>
              <a:defRPr sz="10000">
                <a:latin typeface="Helvetica"/>
                <a:ea typeface="Helvetica"/>
                <a:cs typeface="Helvetica"/>
                <a:sym typeface="Helvetica"/>
              </a:defRPr>
            </a:lvl1pPr>
          </a:lstStyle>
          <a:p>
            <a:r>
              <a:rPr lang="en-US" sz="5000" dirty="0"/>
              <a:t>F</a:t>
            </a:r>
            <a:r>
              <a:rPr sz="5000" dirty="0"/>
              <a:t>unctions</a:t>
            </a:r>
            <a:r>
              <a:rPr lang="en-US" sz="5000" dirty="0"/>
              <a:t> to use in mutate()</a:t>
            </a:r>
            <a:endParaRPr sz="5000" dirty="0"/>
          </a:p>
        </p:txBody>
      </p:sp>
      <p:sp>
        <p:nvSpPr>
          <p:cNvPr id="1116" name="Shape 1116"/>
          <p:cNvSpPr/>
          <p:nvPr/>
        </p:nvSpPr>
        <p:spPr>
          <a:xfrm>
            <a:off x="3340641" y="910402"/>
            <a:ext cx="1526157" cy="5719584"/>
          </a:xfrm>
          <a:custGeom>
            <a:avLst/>
            <a:gdLst/>
            <a:ahLst/>
            <a:cxnLst>
              <a:cxn ang="0">
                <a:pos x="wd2" y="hd2"/>
              </a:cxn>
              <a:cxn ang="5400000">
                <a:pos x="wd2" y="hd2"/>
              </a:cxn>
              <a:cxn ang="10800000">
                <a:pos x="wd2" y="hd2"/>
              </a:cxn>
              <a:cxn ang="16200000">
                <a:pos x="wd2" y="hd2"/>
              </a:cxn>
            </a:cxnLst>
            <a:rect l="0" t="0" r="r" b="b"/>
            <a:pathLst>
              <a:path w="21600" h="21600" extrusionOk="0">
                <a:moveTo>
                  <a:pt x="101" y="0"/>
                </a:moveTo>
                <a:lnTo>
                  <a:pt x="21483" y="6501"/>
                </a:lnTo>
                <a:lnTo>
                  <a:pt x="21600" y="18851"/>
                </a:lnTo>
                <a:lnTo>
                  <a:pt x="0" y="21600"/>
                </a:lnTo>
                <a:lnTo>
                  <a:pt x="101" y="0"/>
                </a:lnTo>
                <a:close/>
              </a:path>
            </a:pathLst>
          </a:custGeom>
          <a:solidFill>
            <a:srgbClr val="000000">
              <a:alpha val="38947"/>
            </a:srgbClr>
          </a:solidFill>
          <a:ln w="12700">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sz="2800"/>
          </a:p>
        </p:txBody>
      </p:sp>
      <p:sp>
        <p:nvSpPr>
          <p:cNvPr id="1117" name="Shape 1117"/>
          <p:cNvSpPr/>
          <p:nvPr/>
        </p:nvSpPr>
        <p:spPr>
          <a:xfrm>
            <a:off x="3682517" y="2649805"/>
            <a:ext cx="1188760" cy="3259975"/>
          </a:xfrm>
          <a:prstGeom prst="rect">
            <a:avLst/>
          </a:prstGeom>
          <a:solidFill>
            <a:srgbClr val="53585F">
              <a:alpha val="60770"/>
            </a:srgbClr>
          </a:solidFill>
          <a:ln w="25400">
            <a:miter lim="400000"/>
          </a:ln>
        </p:spPr>
        <p:txBody>
          <a:bodyPr lIns="35719" tIns="35719" rIns="35719" bIns="35719" anchor="ctr"/>
          <a:lstStyle/>
          <a:p>
            <a:pPr>
              <a:defRPr sz="5600">
                <a:solidFill>
                  <a:srgbClr val="FFFFFF"/>
                </a:solidFill>
                <a:effectLst>
                  <a:outerShdw blurRad="38100" dist="12700" dir="5400000" rotWithShape="0">
                    <a:srgbClr val="000000">
                      <a:alpha val="50000"/>
                    </a:srgbClr>
                  </a:outerShdw>
                </a:effectLst>
              </a:defRPr>
            </a:pPr>
            <a:endParaRPr sz="2800"/>
          </a:p>
        </p:txBody>
      </p:sp>
      <p:pic>
        <p:nvPicPr>
          <p:cNvPr id="1118" name="data-transformation.pdf"/>
          <p:cNvPicPr>
            <a:picLocks noChangeAspect="1"/>
          </p:cNvPicPr>
          <p:nvPr/>
        </p:nvPicPr>
        <p:blipFill>
          <a:blip r:embed="rId5"/>
          <a:srcRect l="880" t="5920" r="74437" b="12435"/>
          <a:stretch>
            <a:fillRect/>
          </a:stretch>
        </p:blipFill>
        <p:spPr>
          <a:xfrm>
            <a:off x="1130548" y="922392"/>
            <a:ext cx="2233626" cy="5709204"/>
          </a:xfrm>
          <a:prstGeom prst="rect">
            <a:avLst/>
          </a:prstGeom>
          <a:ln w="25400">
            <a:solidFill>
              <a:srgbClr val="000000"/>
            </a:solidFill>
            <a:miter lim="400000"/>
          </a:ln>
        </p:spPr>
      </p:pic>
    </p:spTree>
    <p:extLst>
      <p:ext uri="{BB962C8B-B14F-4D97-AF65-F5344CB8AC3E}">
        <p14:creationId xmlns:p14="http://schemas.microsoft.com/office/powerpoint/2010/main" val="443265727"/>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701041" y="2782245"/>
            <a:ext cx="10979235" cy="787849"/>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296" name="Google Shape;296;p32"/>
          <p:cNvSpPr txBox="1"/>
          <p:nvPr/>
        </p:nvSpPr>
        <p:spPr>
          <a:xfrm>
            <a:off x="4367705" y="1588314"/>
            <a:ext cx="6159054"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Replacing columns</a:t>
            </a:r>
            <a:endParaRPr sz="4000" dirty="0">
              <a:latin typeface="Calibri"/>
              <a:ea typeface="Calibri"/>
              <a:cs typeface="Calibri"/>
              <a:sym typeface="Calibri"/>
            </a:endParaRPr>
          </a:p>
        </p:txBody>
      </p:sp>
      <p:sp>
        <p:nvSpPr>
          <p:cNvPr id="14" name="Rectangle 13"/>
          <p:cNvSpPr/>
          <p:nvPr/>
        </p:nvSpPr>
        <p:spPr>
          <a:xfrm>
            <a:off x="1226819" y="2908013"/>
            <a:ext cx="10104120" cy="584775"/>
          </a:xfrm>
          <a:prstGeom prst="rect">
            <a:avLst/>
          </a:prstGeom>
        </p:spPr>
        <p:txBody>
          <a:bodyPr wrap="square">
            <a:spAutoFit/>
          </a:bodyPr>
          <a:lstStyle/>
          <a:p>
            <a:r>
              <a:rPr lang="en-US" sz="3200" dirty="0">
                <a:latin typeface="Consolas" panose="020B0609020204030204" pitchFamily="49" charset="0"/>
                <a:ea typeface="Courier New"/>
                <a:cs typeface="Consolas" panose="020B0609020204030204" pitchFamily="49" charset="0"/>
                <a:sym typeface="Courier New"/>
              </a:rPr>
              <a:t>mutate(chem, </a:t>
            </a:r>
            <a:r>
              <a:rPr lang="en-US" sz="3200" dirty="0">
                <a:solidFill>
                  <a:srgbClr val="538DD5"/>
                </a:solidFill>
                <a:latin typeface="Consolas" panose="020B0609020204030204" pitchFamily="49" charset="0"/>
                <a:ea typeface="Courier New"/>
                <a:cs typeface="Consolas" panose="020B0609020204030204" pitchFamily="49" charset="0"/>
                <a:sym typeface="Courier New"/>
              </a:rPr>
              <a:t>gender</a:t>
            </a:r>
            <a:r>
              <a:rPr lang="en-US" sz="3200" dirty="0">
                <a:latin typeface="Consolas" panose="020B0609020204030204" pitchFamily="49" charset="0"/>
                <a:ea typeface="Courier New"/>
                <a:cs typeface="Consolas" panose="020B0609020204030204" pitchFamily="49" charset="0"/>
                <a:sym typeface="Courier New"/>
              </a:rPr>
              <a:t> =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as.character</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(gender)</a:t>
            </a:r>
            <a:r>
              <a:rPr lang="en-US" sz="3200" dirty="0">
                <a:latin typeface="Consolas" panose="020B0609020204030204" pitchFamily="49" charset="0"/>
                <a:ea typeface="Courier New"/>
                <a:cs typeface="Consolas" panose="020B0609020204030204" pitchFamily="49" charset="0"/>
                <a:sym typeface="Courier New"/>
              </a:rPr>
              <a:t>) </a:t>
            </a:r>
            <a:endParaRPr lang="en-US" sz="800"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0" name="Rounded Rectangular Callout 2"/>
          <p:cNvSpPr/>
          <p:nvPr/>
        </p:nvSpPr>
        <p:spPr>
          <a:xfrm rot="10800000" flipH="1">
            <a:off x="8459827" y="622214"/>
            <a:ext cx="3220449" cy="227523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 name="connsiteX0" fmla="*/ 0 w 2928396"/>
              <a:gd name="connsiteY0" fmla="*/ 1824956 h 3252469"/>
              <a:gd name="connsiteX1" fmla="*/ 285509 w 2928396"/>
              <a:gd name="connsiteY1" fmla="*/ 1539447 h 3252469"/>
              <a:gd name="connsiteX2" fmla="*/ 904754 w 2928396"/>
              <a:gd name="connsiteY2" fmla="*/ 1562597 h 3252469"/>
              <a:gd name="connsiteX3" fmla="*/ 33811 w 2928396"/>
              <a:gd name="connsiteY3" fmla="*/ 0 h 3252469"/>
              <a:gd name="connsiteX4" fmla="*/ 1220165 w 2928396"/>
              <a:gd name="connsiteY4" fmla="*/ 1539447 h 3252469"/>
              <a:gd name="connsiteX5" fmla="*/ 2642887 w 2928396"/>
              <a:gd name="connsiteY5" fmla="*/ 1539447 h 3252469"/>
              <a:gd name="connsiteX6" fmla="*/ 2928396 w 2928396"/>
              <a:gd name="connsiteY6" fmla="*/ 1824956 h 3252469"/>
              <a:gd name="connsiteX7" fmla="*/ 2928396 w 2928396"/>
              <a:gd name="connsiteY7" fmla="*/ 1824951 h 3252469"/>
              <a:gd name="connsiteX8" fmla="*/ 2928396 w 2928396"/>
              <a:gd name="connsiteY8" fmla="*/ 1824951 h 3252469"/>
              <a:gd name="connsiteX9" fmla="*/ 2928396 w 2928396"/>
              <a:gd name="connsiteY9" fmla="*/ 2253206 h 3252469"/>
              <a:gd name="connsiteX10" fmla="*/ 2928396 w 2928396"/>
              <a:gd name="connsiteY10" fmla="*/ 2966960 h 3252469"/>
              <a:gd name="connsiteX11" fmla="*/ 2642887 w 2928396"/>
              <a:gd name="connsiteY11" fmla="*/ 3252469 h 3252469"/>
              <a:gd name="connsiteX12" fmla="*/ 1220165 w 2928396"/>
              <a:gd name="connsiteY12" fmla="*/ 3252469 h 3252469"/>
              <a:gd name="connsiteX13" fmla="*/ 488066 w 2928396"/>
              <a:gd name="connsiteY13" fmla="*/ 3252469 h 3252469"/>
              <a:gd name="connsiteX14" fmla="*/ 488066 w 2928396"/>
              <a:gd name="connsiteY14" fmla="*/ 3252469 h 3252469"/>
              <a:gd name="connsiteX15" fmla="*/ 285509 w 2928396"/>
              <a:gd name="connsiteY15" fmla="*/ 3252469 h 3252469"/>
              <a:gd name="connsiteX16" fmla="*/ 0 w 2928396"/>
              <a:gd name="connsiteY16" fmla="*/ 2966960 h 3252469"/>
              <a:gd name="connsiteX17" fmla="*/ 0 w 2928396"/>
              <a:gd name="connsiteY17" fmla="*/ 2253206 h 3252469"/>
              <a:gd name="connsiteX18" fmla="*/ 0 w 2928396"/>
              <a:gd name="connsiteY18" fmla="*/ 1824951 h 3252469"/>
              <a:gd name="connsiteX19" fmla="*/ 0 w 2928396"/>
              <a:gd name="connsiteY19" fmla="*/ 1824951 h 3252469"/>
              <a:gd name="connsiteX20" fmla="*/ 0 w 2928396"/>
              <a:gd name="connsiteY20" fmla="*/ 1824956 h 3252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3252469">
                <a:moveTo>
                  <a:pt x="0" y="1824956"/>
                </a:moveTo>
                <a:cubicBezTo>
                  <a:pt x="0" y="1667274"/>
                  <a:pt x="127827" y="1539447"/>
                  <a:pt x="285509" y="1539447"/>
                </a:cubicBezTo>
                <a:lnTo>
                  <a:pt x="904754" y="1562597"/>
                </a:lnTo>
                <a:lnTo>
                  <a:pt x="33811" y="0"/>
                </a:lnTo>
                <a:lnTo>
                  <a:pt x="1220165" y="1539447"/>
                </a:lnTo>
                <a:lnTo>
                  <a:pt x="2642887" y="1539447"/>
                </a:lnTo>
                <a:cubicBezTo>
                  <a:pt x="2800569" y="1539447"/>
                  <a:pt x="2928396" y="1667274"/>
                  <a:pt x="2928396" y="1824956"/>
                </a:cubicBezTo>
                <a:lnTo>
                  <a:pt x="2928396" y="1824951"/>
                </a:lnTo>
                <a:lnTo>
                  <a:pt x="2928396" y="1824951"/>
                </a:lnTo>
                <a:lnTo>
                  <a:pt x="2928396" y="2253206"/>
                </a:lnTo>
                <a:lnTo>
                  <a:pt x="2928396" y="2966960"/>
                </a:lnTo>
                <a:cubicBezTo>
                  <a:pt x="2928396" y="3124642"/>
                  <a:pt x="2800569" y="3252469"/>
                  <a:pt x="2642887" y="3252469"/>
                </a:cubicBezTo>
                <a:lnTo>
                  <a:pt x="1220165" y="3252469"/>
                </a:lnTo>
                <a:lnTo>
                  <a:pt x="488066" y="3252469"/>
                </a:lnTo>
                <a:lnTo>
                  <a:pt x="488066" y="3252469"/>
                </a:lnTo>
                <a:lnTo>
                  <a:pt x="285509" y="3252469"/>
                </a:lnTo>
                <a:cubicBezTo>
                  <a:pt x="127827" y="3252469"/>
                  <a:pt x="0" y="3124642"/>
                  <a:pt x="0" y="2966960"/>
                </a:cubicBezTo>
                <a:lnTo>
                  <a:pt x="0" y="2253206"/>
                </a:lnTo>
                <a:lnTo>
                  <a:pt x="0" y="1824951"/>
                </a:lnTo>
                <a:lnTo>
                  <a:pt x="0" y="1824951"/>
                </a:lnTo>
                <a:lnTo>
                  <a:pt x="0" y="1824956"/>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Google Shape;324;p34"/>
          <p:cNvSpPr txBox="1"/>
          <p:nvPr/>
        </p:nvSpPr>
        <p:spPr>
          <a:xfrm>
            <a:off x="8595317" y="664556"/>
            <a:ext cx="2949467" cy="104305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Function to "coerce" one type of data into another type of data</a:t>
            </a:r>
            <a:endParaRPr sz="2062" dirty="0">
              <a:solidFill>
                <a:schemeClr val="bg1"/>
              </a:solidFill>
              <a:latin typeface="Calibri"/>
              <a:ea typeface="Calibri"/>
              <a:cs typeface="Calibri"/>
              <a:sym typeface="Calibri"/>
            </a:endParaRPr>
          </a:p>
        </p:txBody>
      </p:sp>
      <p:sp>
        <p:nvSpPr>
          <p:cNvPr id="16" name="Right Arrow 15"/>
          <p:cNvSpPr/>
          <p:nvPr/>
        </p:nvSpPr>
        <p:spPr>
          <a:xfrm>
            <a:off x="5554981" y="5116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Description automatically generated with medium confidence">
            <a:extLst>
              <a:ext uri="{FF2B5EF4-FFF2-40B4-BE49-F238E27FC236}">
                <a16:creationId xmlns:a16="http://schemas.microsoft.com/office/drawing/2014/main" id="{2CFCDA04-55C2-2F75-DAD7-E783873CB8BA}"/>
              </a:ext>
            </a:extLst>
          </p:cNvPr>
          <p:cNvPicPr>
            <a:picLocks noChangeAspect="1"/>
          </p:cNvPicPr>
          <p:nvPr/>
        </p:nvPicPr>
        <p:blipFill>
          <a:blip r:embed="rId4"/>
          <a:stretch>
            <a:fillRect/>
          </a:stretch>
        </p:blipFill>
        <p:spPr>
          <a:xfrm>
            <a:off x="87977" y="3830540"/>
            <a:ext cx="5196942" cy="2672449"/>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4C764E0D-9804-8D42-9260-0F39219CE63E}"/>
              </a:ext>
            </a:extLst>
          </p:cNvPr>
          <p:cNvPicPr>
            <a:picLocks noChangeAspect="1"/>
          </p:cNvPicPr>
          <p:nvPr/>
        </p:nvPicPr>
        <p:blipFill>
          <a:blip r:embed="rId5"/>
          <a:stretch>
            <a:fillRect/>
          </a:stretch>
        </p:blipFill>
        <p:spPr>
          <a:xfrm>
            <a:off x="6648003" y="3863549"/>
            <a:ext cx="5186947" cy="2634932"/>
          </a:xfrm>
          <a:prstGeom prst="rect">
            <a:avLst/>
          </a:prstGeom>
        </p:spPr>
      </p:pic>
      <p:sp>
        <p:nvSpPr>
          <p:cNvPr id="12" name="Oval 11">
            <a:extLst>
              <a:ext uri="{FF2B5EF4-FFF2-40B4-BE49-F238E27FC236}">
                <a16:creationId xmlns:a16="http://schemas.microsoft.com/office/drawing/2014/main" id="{20A43B4B-2C57-6E11-6FCE-CC4A77816E6A}"/>
              </a:ext>
            </a:extLst>
          </p:cNvPr>
          <p:cNvSpPr/>
          <p:nvPr/>
        </p:nvSpPr>
        <p:spPr>
          <a:xfrm>
            <a:off x="1973765" y="4939990"/>
            <a:ext cx="1237785" cy="176679"/>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0BD432F1-5C98-DBCE-088E-C708F829BD00}"/>
              </a:ext>
            </a:extLst>
          </p:cNvPr>
          <p:cNvSpPr/>
          <p:nvPr/>
        </p:nvSpPr>
        <p:spPr>
          <a:xfrm>
            <a:off x="8595317" y="4939989"/>
            <a:ext cx="269903" cy="176680"/>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867017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579121" y="2255454"/>
            <a:ext cx="11255528" cy="1532775"/>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296" name="Google Shape;296;p32"/>
          <p:cNvSpPr txBox="1"/>
          <p:nvPr/>
        </p:nvSpPr>
        <p:spPr>
          <a:xfrm>
            <a:off x="3361038" y="1588314"/>
            <a:ext cx="8172388"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Conditionally replacing values</a:t>
            </a:r>
            <a:endParaRPr sz="4000" dirty="0">
              <a:latin typeface="Calibri"/>
              <a:ea typeface="Calibri"/>
              <a:cs typeface="Calibri"/>
              <a:sym typeface="Calibri"/>
            </a:endParaRPr>
          </a:p>
        </p:txBody>
      </p:sp>
      <p:sp>
        <p:nvSpPr>
          <p:cNvPr id="14" name="Rectangle 13"/>
          <p:cNvSpPr/>
          <p:nvPr/>
        </p:nvSpPr>
        <p:spPr>
          <a:xfrm>
            <a:off x="777239" y="2330166"/>
            <a:ext cx="11151706" cy="1384995"/>
          </a:xfrm>
          <a:prstGeom prst="rect">
            <a:avLst/>
          </a:prstGeom>
        </p:spPr>
        <p:txBody>
          <a:bodyPr wrap="square">
            <a:spAutoFit/>
          </a:bodyPr>
          <a:lstStyle/>
          <a:p>
            <a:r>
              <a:rPr lang="en-US" sz="2800" dirty="0">
                <a:latin typeface="Consolas" panose="020B0609020204030204" pitchFamily="49" charset="0"/>
                <a:ea typeface="Courier New"/>
                <a:cs typeface="Consolas" panose="020B0609020204030204" pitchFamily="49" charset="0"/>
                <a:sym typeface="Courier New"/>
              </a:rPr>
              <a:t>mutate(chem,</a:t>
            </a:r>
          </a:p>
          <a:p>
            <a:r>
              <a:rPr lang="en-US" sz="2800" dirty="0">
                <a:solidFill>
                  <a:srgbClr val="538DD5"/>
                </a:solidFill>
                <a:latin typeface="Consolas" panose="020B0609020204030204" pitchFamily="49" charset="0"/>
                <a:ea typeface="Courier New"/>
                <a:cs typeface="Consolas" panose="020B0609020204030204" pitchFamily="49" charset="0"/>
                <a:sym typeface="Courier New"/>
              </a:rPr>
              <a:t>	  </a:t>
            </a:r>
            <a:r>
              <a:rPr lang="en-US" sz="2800" dirty="0" err="1">
                <a:solidFill>
                  <a:srgbClr val="538DD5"/>
                </a:solidFill>
                <a:latin typeface="Consolas" panose="020B0609020204030204" pitchFamily="49" charset="0"/>
                <a:ea typeface="Courier New"/>
                <a:cs typeface="Consolas" panose="020B0609020204030204" pitchFamily="49" charset="0"/>
                <a:sym typeface="Courier New"/>
              </a:rPr>
              <a:t>last_name</a:t>
            </a:r>
            <a:r>
              <a:rPr lang="en-US" sz="2800" dirty="0">
                <a:latin typeface="Consolas" panose="020B0609020204030204" pitchFamily="49" charset="0"/>
                <a:ea typeface="Courier New"/>
                <a:cs typeface="Consolas" panose="020B0609020204030204" pitchFamily="49" charset="0"/>
                <a:sym typeface="Courier New"/>
              </a:rPr>
              <a:t> = </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if_else</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last_name</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 == “</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huffman</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 						   “HUFFMAN”, </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last_name</a:t>
            </a:r>
            <a:r>
              <a:rPr lang="en-US" sz="2800" dirty="0">
                <a:solidFill>
                  <a:srgbClr val="0070C0"/>
                </a:solidFill>
                <a:latin typeface="Consolas" panose="020B0609020204030204" pitchFamily="49" charset="0"/>
                <a:ea typeface="Courier New"/>
                <a:cs typeface="Consolas" panose="020B0609020204030204" pitchFamily="49" charset="0"/>
                <a:sym typeface="Courier New"/>
              </a:rPr>
              <a:t>)</a:t>
            </a:r>
            <a:r>
              <a:rPr lang="en-US" sz="2800" dirty="0">
                <a:latin typeface="Consolas" panose="020B0609020204030204" pitchFamily="49" charset="0"/>
                <a:ea typeface="Courier New"/>
                <a:cs typeface="Consolas" panose="020B0609020204030204" pitchFamily="49" charset="0"/>
                <a:sym typeface="Courier New"/>
              </a:rPr>
              <a:t>) </a:t>
            </a:r>
            <a:endParaRPr lang="en-US" sz="700"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Right Arrow 15"/>
          <p:cNvSpPr/>
          <p:nvPr/>
        </p:nvSpPr>
        <p:spPr>
          <a:xfrm>
            <a:off x="5663097" y="5116668"/>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Table 1">
            <a:extLst>
              <a:ext uri="{FF2B5EF4-FFF2-40B4-BE49-F238E27FC236}">
                <a16:creationId xmlns:a16="http://schemas.microsoft.com/office/drawing/2014/main" id="{96310DCF-ED26-D93C-AC55-5234FFA5C9AD}"/>
              </a:ext>
            </a:extLst>
          </p:cNvPr>
          <p:cNvGraphicFramePr>
            <a:graphicFrameLocks noGrp="1"/>
          </p:cNvGraphicFramePr>
          <p:nvPr>
            <p:extLst>
              <p:ext uri="{D42A27DB-BD31-4B8C-83A1-F6EECF244321}">
                <p14:modId xmlns:p14="http://schemas.microsoft.com/office/powerpoint/2010/main" val="791860517"/>
              </p:ext>
            </p:extLst>
          </p:nvPr>
        </p:nvGraphicFramePr>
        <p:xfrm>
          <a:off x="777239" y="4152330"/>
          <a:ext cx="4826000" cy="2233477"/>
        </p:xfrm>
        <a:graphic>
          <a:graphicData uri="http://schemas.openxmlformats.org/drawingml/2006/table">
            <a:tbl>
              <a:tblPr>
                <a:tableStyleId>{3C2FFA5D-87B4-456A-9821-1D502468CF0F}</a:tableStyleId>
              </a:tblPr>
              <a:tblGrid>
                <a:gridCol w="1092200">
                  <a:extLst>
                    <a:ext uri="{9D8B030D-6E8A-4147-A177-3AD203B41FA5}">
                      <a16:colId xmlns:a16="http://schemas.microsoft.com/office/drawing/2014/main" val="2581507180"/>
                    </a:ext>
                  </a:extLst>
                </a:gridCol>
                <a:gridCol w="1397000">
                  <a:extLst>
                    <a:ext uri="{9D8B030D-6E8A-4147-A177-3AD203B41FA5}">
                      <a16:colId xmlns:a16="http://schemas.microsoft.com/office/drawing/2014/main" val="3049758104"/>
                    </a:ext>
                  </a:extLst>
                </a:gridCol>
                <a:gridCol w="1270000">
                  <a:extLst>
                    <a:ext uri="{9D8B030D-6E8A-4147-A177-3AD203B41FA5}">
                      <a16:colId xmlns:a16="http://schemas.microsoft.com/office/drawing/2014/main" val="2722530986"/>
                    </a:ext>
                  </a:extLst>
                </a:gridCol>
                <a:gridCol w="1066800">
                  <a:extLst>
                    <a:ext uri="{9D8B030D-6E8A-4147-A177-3AD203B41FA5}">
                      <a16:colId xmlns:a16="http://schemas.microsoft.com/office/drawing/2014/main" val="2802192968"/>
                    </a:ext>
                  </a:extLst>
                </a:gridCol>
              </a:tblGrid>
              <a:tr h="734025">
                <a:tc>
                  <a:txBody>
                    <a:bodyPr/>
                    <a:lstStyle/>
                    <a:p>
                      <a:pPr algn="ctr" rtl="0" fontAlgn="ctr"/>
                      <a:r>
                        <a:rPr lang="en-US" sz="1800" b="1" u="none" strike="noStrike" dirty="0" err="1">
                          <a:solidFill>
                            <a:srgbClr val="FFFFFF"/>
                          </a:solidFill>
                          <a:effectLst/>
                        </a:rPr>
                        <a:t>mrn</a:t>
                      </a:r>
                      <a:endParaRPr lang="en-US" sz="1800" b="1" i="0" u="none" strike="noStrike" dirty="0">
                        <a:solidFill>
                          <a:srgbClr val="FFFFFF"/>
                        </a:solidFill>
                        <a:effectLst/>
                        <a:latin typeface="Arial" panose="020B0604020202020204" pitchFamily="34" charset="0"/>
                      </a:endParaRPr>
                    </a:p>
                  </a:txBody>
                  <a:tcPr marL="3175" marR="3175" marT="3175" marB="0" anchor="ctr"/>
                </a:tc>
                <a:tc>
                  <a:txBody>
                    <a:bodyPr/>
                    <a:lstStyle/>
                    <a:p>
                      <a:pPr algn="ctr" rtl="0" fontAlgn="ctr"/>
                      <a:r>
                        <a:rPr lang="en-US" sz="1800" b="1" u="none" strike="noStrike" dirty="0">
                          <a:solidFill>
                            <a:srgbClr val="FFFFFF"/>
                          </a:solidFill>
                          <a:effectLst/>
                        </a:rPr>
                        <a:t>gender</a:t>
                      </a:r>
                      <a:endParaRPr lang="en-US" sz="1800" b="1" i="0" u="none" strike="noStrike" dirty="0">
                        <a:solidFill>
                          <a:srgbClr val="FFFFFF"/>
                        </a:solidFill>
                        <a:effectLst/>
                        <a:latin typeface="Arial" panose="020B0604020202020204" pitchFamily="34" charset="0"/>
                      </a:endParaRPr>
                    </a:p>
                  </a:txBody>
                  <a:tcPr marL="3175" marR="3175" marT="3175" marB="0" anchor="ctr"/>
                </a:tc>
                <a:tc>
                  <a:txBody>
                    <a:bodyPr/>
                    <a:lstStyle/>
                    <a:p>
                      <a:pPr algn="ctr" rtl="0" fontAlgn="ctr"/>
                      <a:r>
                        <a:rPr lang="en-US" sz="1800" b="1" u="none" strike="noStrike">
                          <a:solidFill>
                            <a:srgbClr val="FFFFFF"/>
                          </a:solidFill>
                          <a:effectLst/>
                        </a:rPr>
                        <a:t>last_name</a:t>
                      </a:r>
                      <a:endParaRPr lang="en-US" sz="1800" b="1" i="0" u="none" strike="noStrike">
                        <a:solidFill>
                          <a:srgbClr val="FFFFFF"/>
                        </a:solidFill>
                        <a:effectLst/>
                        <a:latin typeface="Arial" panose="020B0604020202020204" pitchFamily="34" charset="0"/>
                      </a:endParaRPr>
                    </a:p>
                  </a:txBody>
                  <a:tcPr marL="3175" marR="3175" marT="3175" marB="0" anchor="ctr"/>
                </a:tc>
                <a:tc>
                  <a:txBody>
                    <a:bodyPr/>
                    <a:lstStyle/>
                    <a:p>
                      <a:pPr algn="ctr" rtl="0" fontAlgn="ctr"/>
                      <a:r>
                        <a:rPr lang="en-US" sz="1800" b="1" u="none" strike="noStrike" dirty="0">
                          <a:solidFill>
                            <a:srgbClr val="FFFFFF"/>
                          </a:solidFill>
                          <a:effectLst/>
                        </a:rPr>
                        <a:t>test</a:t>
                      </a:r>
                      <a:endParaRPr lang="en-US" sz="1800" b="1" i="0" u="none" strike="noStrike" dirty="0">
                        <a:solidFill>
                          <a:srgbClr val="FFFFFF"/>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011105334"/>
                  </a:ext>
                </a:extLst>
              </a:tr>
              <a:tr h="368975">
                <a:tc>
                  <a:txBody>
                    <a:bodyPr/>
                    <a:lstStyle/>
                    <a:p>
                      <a:pPr algn="ctr" rtl="0" fontAlgn="ctr"/>
                      <a:r>
                        <a:rPr lang="en-US" sz="1800" b="0" u="none" strike="noStrike" dirty="0">
                          <a:solidFill>
                            <a:srgbClr val="000000"/>
                          </a:solidFill>
                          <a:effectLst/>
                        </a:rPr>
                        <a:t>5000876</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err="1">
                          <a:solidFill>
                            <a:srgbClr val="000000"/>
                          </a:solidFill>
                          <a:effectLst/>
                        </a:rPr>
                        <a:t>harrell</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fontAlgn="b"/>
                      <a:r>
                        <a:rPr lang="en-US" sz="1800" b="0" u="none" strike="noStrike" dirty="0">
                          <a:solidFill>
                            <a:srgbClr val="000000"/>
                          </a:solidFill>
                          <a:effectLst/>
                        </a:rPr>
                        <a:t>creatinine</a:t>
                      </a:r>
                      <a:endParaRPr lang="en-US" sz="18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tc>
                <a:extLst>
                  <a:ext uri="{0D108BD9-81ED-4DB2-BD59-A6C34878D82A}">
                    <a16:rowId xmlns:a16="http://schemas.microsoft.com/office/drawing/2014/main" val="868112959"/>
                  </a:ext>
                </a:extLst>
              </a:tr>
              <a:tr h="380751">
                <a:tc>
                  <a:txBody>
                    <a:bodyPr/>
                    <a:lstStyle/>
                    <a:p>
                      <a:pPr algn="ctr" rtl="0" fontAlgn="ctr"/>
                      <a:r>
                        <a:rPr lang="en-US" sz="1800" b="0" u="none" strike="noStrike">
                          <a:solidFill>
                            <a:srgbClr val="000000"/>
                          </a:solidFill>
                          <a:effectLst/>
                        </a:rPr>
                        <a:t>5006017</a:t>
                      </a:r>
                      <a:endParaRPr lang="en-US" sz="1800" b="0" i="0" u="none" strike="noStrike">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err="1">
                          <a:solidFill>
                            <a:srgbClr val="000000"/>
                          </a:solidFill>
                          <a:effectLst/>
                        </a:rPr>
                        <a:t>huffman</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fontAlgn="b"/>
                      <a:r>
                        <a:rPr lang="en-US" sz="1800" b="0" u="none" strike="noStrike" dirty="0">
                          <a:solidFill>
                            <a:srgbClr val="000000"/>
                          </a:solidFill>
                          <a:effectLst/>
                        </a:rPr>
                        <a:t>globulin</a:t>
                      </a:r>
                      <a:endParaRPr lang="en-US" sz="18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tc>
                <a:extLst>
                  <a:ext uri="{0D108BD9-81ED-4DB2-BD59-A6C34878D82A}">
                    <a16:rowId xmlns:a16="http://schemas.microsoft.com/office/drawing/2014/main" val="1574073067"/>
                  </a:ext>
                </a:extLst>
              </a:tr>
              <a:tr h="380751">
                <a:tc>
                  <a:txBody>
                    <a:bodyPr/>
                    <a:lstStyle/>
                    <a:p>
                      <a:pPr algn="ctr" rtl="0" fontAlgn="ctr"/>
                      <a:r>
                        <a:rPr lang="en-US" sz="1800" b="0" u="none" strike="noStrike">
                          <a:solidFill>
                            <a:srgbClr val="000000"/>
                          </a:solidFill>
                          <a:effectLst/>
                        </a:rPr>
                        <a:t>5001412</a:t>
                      </a:r>
                      <a:endParaRPr lang="en-US" sz="1800" b="0" i="0" u="none" strike="noStrike">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coffee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fontAlgn="b"/>
                      <a:r>
                        <a:rPr lang="en-US" sz="1800" b="0" u="none" strike="noStrike" dirty="0">
                          <a:solidFill>
                            <a:srgbClr val="000000"/>
                          </a:solidFill>
                          <a:effectLst/>
                        </a:rPr>
                        <a:t>glucose</a:t>
                      </a:r>
                      <a:endParaRPr lang="en-US" sz="18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tc>
                <a:extLst>
                  <a:ext uri="{0D108BD9-81ED-4DB2-BD59-A6C34878D82A}">
                    <a16:rowId xmlns:a16="http://schemas.microsoft.com/office/drawing/2014/main" val="2559666717"/>
                  </a:ext>
                </a:extLst>
              </a:tr>
              <a:tr h="368975">
                <a:tc>
                  <a:txBody>
                    <a:bodyPr/>
                    <a:lstStyle/>
                    <a:p>
                      <a:pPr algn="ctr" rtl="0" fontAlgn="ctr"/>
                      <a:r>
                        <a:rPr lang="en-US" sz="1800" b="0" u="none" strike="noStrike">
                          <a:solidFill>
                            <a:srgbClr val="000000"/>
                          </a:solidFill>
                          <a:effectLst/>
                        </a:rPr>
                        <a:t>5000533</a:t>
                      </a:r>
                      <a:endParaRPr lang="en-US" sz="1800" b="0" i="0" u="none" strike="noStrike">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err="1">
                          <a:solidFill>
                            <a:srgbClr val="000000"/>
                          </a:solidFill>
                          <a:effectLst/>
                        </a:rPr>
                        <a:t>baldwin</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iron</a:t>
                      </a:r>
                      <a:endParaRPr lang="en-US" sz="1800" b="0" i="0" u="none" strike="noStrike" dirty="0">
                        <a:solidFill>
                          <a:srgbClr val="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3315762349"/>
                  </a:ext>
                </a:extLst>
              </a:tr>
            </a:tbl>
          </a:graphicData>
        </a:graphic>
      </p:graphicFrame>
      <p:graphicFrame>
        <p:nvGraphicFramePr>
          <p:cNvPr id="4" name="Table 3">
            <a:extLst>
              <a:ext uri="{FF2B5EF4-FFF2-40B4-BE49-F238E27FC236}">
                <a16:creationId xmlns:a16="http://schemas.microsoft.com/office/drawing/2014/main" id="{B4C6537E-3AF5-03AE-71C5-F614245EA85C}"/>
              </a:ext>
            </a:extLst>
          </p:cNvPr>
          <p:cNvGraphicFramePr>
            <a:graphicFrameLocks noGrp="1"/>
          </p:cNvGraphicFramePr>
          <p:nvPr>
            <p:extLst>
              <p:ext uri="{D42A27DB-BD31-4B8C-83A1-F6EECF244321}">
                <p14:modId xmlns:p14="http://schemas.microsoft.com/office/powerpoint/2010/main" val="4141329361"/>
              </p:ext>
            </p:extLst>
          </p:nvPr>
        </p:nvGraphicFramePr>
        <p:xfrm>
          <a:off x="6588761" y="4152330"/>
          <a:ext cx="4826000" cy="2233477"/>
        </p:xfrm>
        <a:graphic>
          <a:graphicData uri="http://schemas.openxmlformats.org/drawingml/2006/table">
            <a:tbl>
              <a:tblPr>
                <a:tableStyleId>{3C2FFA5D-87B4-456A-9821-1D502468CF0F}</a:tableStyleId>
              </a:tblPr>
              <a:tblGrid>
                <a:gridCol w="1092200">
                  <a:extLst>
                    <a:ext uri="{9D8B030D-6E8A-4147-A177-3AD203B41FA5}">
                      <a16:colId xmlns:a16="http://schemas.microsoft.com/office/drawing/2014/main" val="2581507180"/>
                    </a:ext>
                  </a:extLst>
                </a:gridCol>
                <a:gridCol w="1397000">
                  <a:extLst>
                    <a:ext uri="{9D8B030D-6E8A-4147-A177-3AD203B41FA5}">
                      <a16:colId xmlns:a16="http://schemas.microsoft.com/office/drawing/2014/main" val="3049758104"/>
                    </a:ext>
                  </a:extLst>
                </a:gridCol>
                <a:gridCol w="1270000">
                  <a:extLst>
                    <a:ext uri="{9D8B030D-6E8A-4147-A177-3AD203B41FA5}">
                      <a16:colId xmlns:a16="http://schemas.microsoft.com/office/drawing/2014/main" val="2722530986"/>
                    </a:ext>
                  </a:extLst>
                </a:gridCol>
                <a:gridCol w="1066800">
                  <a:extLst>
                    <a:ext uri="{9D8B030D-6E8A-4147-A177-3AD203B41FA5}">
                      <a16:colId xmlns:a16="http://schemas.microsoft.com/office/drawing/2014/main" val="2802192968"/>
                    </a:ext>
                  </a:extLst>
                </a:gridCol>
              </a:tblGrid>
              <a:tr h="734025">
                <a:tc>
                  <a:txBody>
                    <a:bodyPr/>
                    <a:lstStyle/>
                    <a:p>
                      <a:pPr algn="ctr" rtl="0" fontAlgn="ctr"/>
                      <a:r>
                        <a:rPr lang="en-US" sz="1800" b="1" u="none" strike="noStrike" dirty="0" err="1">
                          <a:solidFill>
                            <a:srgbClr val="FFFFFF"/>
                          </a:solidFill>
                          <a:effectLst/>
                        </a:rPr>
                        <a:t>mrn</a:t>
                      </a:r>
                      <a:endParaRPr lang="en-US" sz="1800" b="1" i="0" u="none" strike="noStrike" dirty="0">
                        <a:solidFill>
                          <a:srgbClr val="FFFFFF"/>
                        </a:solidFill>
                        <a:effectLst/>
                        <a:latin typeface="Arial" panose="020B0604020202020204" pitchFamily="34" charset="0"/>
                      </a:endParaRPr>
                    </a:p>
                  </a:txBody>
                  <a:tcPr marL="3175" marR="3175" marT="3175" marB="0" anchor="ctr"/>
                </a:tc>
                <a:tc>
                  <a:txBody>
                    <a:bodyPr/>
                    <a:lstStyle/>
                    <a:p>
                      <a:pPr algn="ctr" rtl="0" fontAlgn="ctr"/>
                      <a:r>
                        <a:rPr lang="en-US" sz="1800" b="1" u="none" strike="noStrike" dirty="0">
                          <a:solidFill>
                            <a:srgbClr val="FFFFFF"/>
                          </a:solidFill>
                          <a:effectLst/>
                        </a:rPr>
                        <a:t>gender</a:t>
                      </a:r>
                      <a:endParaRPr lang="en-US" sz="1800" b="1" i="0" u="none" strike="noStrike" dirty="0">
                        <a:solidFill>
                          <a:srgbClr val="FFFFFF"/>
                        </a:solidFill>
                        <a:effectLst/>
                        <a:latin typeface="Arial" panose="020B0604020202020204" pitchFamily="34" charset="0"/>
                      </a:endParaRPr>
                    </a:p>
                  </a:txBody>
                  <a:tcPr marL="3175" marR="3175" marT="3175" marB="0" anchor="ctr"/>
                </a:tc>
                <a:tc>
                  <a:txBody>
                    <a:bodyPr/>
                    <a:lstStyle/>
                    <a:p>
                      <a:pPr algn="ctr" rtl="0" fontAlgn="ctr"/>
                      <a:r>
                        <a:rPr lang="en-US" sz="1800" b="1" u="none" strike="noStrike">
                          <a:solidFill>
                            <a:srgbClr val="FFFFFF"/>
                          </a:solidFill>
                          <a:effectLst/>
                        </a:rPr>
                        <a:t>last_name</a:t>
                      </a:r>
                      <a:endParaRPr lang="en-US" sz="1800" b="1" i="0" u="none" strike="noStrike">
                        <a:solidFill>
                          <a:srgbClr val="FFFFFF"/>
                        </a:solidFill>
                        <a:effectLst/>
                        <a:latin typeface="Arial" panose="020B0604020202020204" pitchFamily="34" charset="0"/>
                      </a:endParaRPr>
                    </a:p>
                  </a:txBody>
                  <a:tcPr marL="3175" marR="3175" marT="3175" marB="0" anchor="ctr"/>
                </a:tc>
                <a:tc>
                  <a:txBody>
                    <a:bodyPr/>
                    <a:lstStyle/>
                    <a:p>
                      <a:pPr algn="ctr" rtl="0" fontAlgn="ctr"/>
                      <a:r>
                        <a:rPr lang="en-US" sz="1800" b="1" u="none" strike="noStrike" dirty="0">
                          <a:solidFill>
                            <a:srgbClr val="FFFFFF"/>
                          </a:solidFill>
                          <a:effectLst/>
                        </a:rPr>
                        <a:t>test</a:t>
                      </a:r>
                      <a:endParaRPr lang="en-US" sz="1800" b="1" i="0" u="none" strike="noStrike" dirty="0">
                        <a:solidFill>
                          <a:srgbClr val="FFFFFF"/>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011105334"/>
                  </a:ext>
                </a:extLst>
              </a:tr>
              <a:tr h="368975">
                <a:tc>
                  <a:txBody>
                    <a:bodyPr/>
                    <a:lstStyle/>
                    <a:p>
                      <a:pPr algn="ctr" rtl="0" fontAlgn="ctr"/>
                      <a:r>
                        <a:rPr lang="en-US" sz="1800" b="0" u="none" strike="noStrike" dirty="0">
                          <a:solidFill>
                            <a:srgbClr val="000000"/>
                          </a:solidFill>
                          <a:effectLst/>
                        </a:rPr>
                        <a:t>5000876</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err="1">
                          <a:solidFill>
                            <a:srgbClr val="000000"/>
                          </a:solidFill>
                          <a:effectLst/>
                        </a:rPr>
                        <a:t>harrell</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fontAlgn="b"/>
                      <a:r>
                        <a:rPr lang="en-US" sz="1800" b="0" u="none" strike="noStrike" dirty="0">
                          <a:solidFill>
                            <a:srgbClr val="000000"/>
                          </a:solidFill>
                          <a:effectLst/>
                        </a:rPr>
                        <a:t>creatinine</a:t>
                      </a:r>
                      <a:endParaRPr lang="en-US" sz="18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tc>
                <a:extLst>
                  <a:ext uri="{0D108BD9-81ED-4DB2-BD59-A6C34878D82A}">
                    <a16:rowId xmlns:a16="http://schemas.microsoft.com/office/drawing/2014/main" val="868112959"/>
                  </a:ext>
                </a:extLst>
              </a:tr>
              <a:tr h="380751">
                <a:tc>
                  <a:txBody>
                    <a:bodyPr/>
                    <a:lstStyle/>
                    <a:p>
                      <a:pPr algn="ctr" rtl="0" fontAlgn="ctr"/>
                      <a:r>
                        <a:rPr lang="en-US" sz="1800" b="0" u="none" strike="noStrike">
                          <a:solidFill>
                            <a:srgbClr val="000000"/>
                          </a:solidFill>
                          <a:effectLst/>
                        </a:rPr>
                        <a:t>5006017</a:t>
                      </a:r>
                      <a:endParaRPr lang="en-US" sz="1800" b="0" i="0" u="none" strike="noStrike">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HUFFMAN</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fontAlgn="b"/>
                      <a:r>
                        <a:rPr lang="en-US" sz="1800" b="0" u="none" strike="noStrike" dirty="0">
                          <a:solidFill>
                            <a:srgbClr val="000000"/>
                          </a:solidFill>
                          <a:effectLst/>
                        </a:rPr>
                        <a:t>globulin</a:t>
                      </a:r>
                      <a:endParaRPr lang="en-US" sz="18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tc>
                <a:extLst>
                  <a:ext uri="{0D108BD9-81ED-4DB2-BD59-A6C34878D82A}">
                    <a16:rowId xmlns:a16="http://schemas.microsoft.com/office/drawing/2014/main" val="1574073067"/>
                  </a:ext>
                </a:extLst>
              </a:tr>
              <a:tr h="380751">
                <a:tc>
                  <a:txBody>
                    <a:bodyPr/>
                    <a:lstStyle/>
                    <a:p>
                      <a:pPr algn="ctr" rtl="0" fontAlgn="ctr"/>
                      <a:r>
                        <a:rPr lang="en-US" sz="1800" b="0" u="none" strike="noStrike">
                          <a:solidFill>
                            <a:srgbClr val="000000"/>
                          </a:solidFill>
                          <a:effectLst/>
                        </a:rPr>
                        <a:t>5001412</a:t>
                      </a:r>
                      <a:endParaRPr lang="en-US" sz="1800" b="0" i="0" u="none" strike="noStrike">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coffee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fontAlgn="b"/>
                      <a:r>
                        <a:rPr lang="en-US" sz="1800" b="0" u="none" strike="noStrike" dirty="0">
                          <a:solidFill>
                            <a:srgbClr val="000000"/>
                          </a:solidFill>
                          <a:effectLst/>
                        </a:rPr>
                        <a:t>glucose</a:t>
                      </a:r>
                      <a:endParaRPr lang="en-US" sz="18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tc>
                <a:extLst>
                  <a:ext uri="{0D108BD9-81ED-4DB2-BD59-A6C34878D82A}">
                    <a16:rowId xmlns:a16="http://schemas.microsoft.com/office/drawing/2014/main" val="2559666717"/>
                  </a:ext>
                </a:extLst>
              </a:tr>
              <a:tr h="368975">
                <a:tc>
                  <a:txBody>
                    <a:bodyPr/>
                    <a:lstStyle/>
                    <a:p>
                      <a:pPr algn="ctr" rtl="0" fontAlgn="ctr"/>
                      <a:r>
                        <a:rPr lang="en-US" sz="1800" b="0" u="none" strike="noStrike">
                          <a:solidFill>
                            <a:srgbClr val="000000"/>
                          </a:solidFill>
                          <a:effectLst/>
                        </a:rPr>
                        <a:t>5000533</a:t>
                      </a:r>
                      <a:endParaRPr lang="en-US" sz="1800" b="0" i="0" u="none" strike="noStrike">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err="1">
                          <a:solidFill>
                            <a:srgbClr val="000000"/>
                          </a:solidFill>
                          <a:effectLst/>
                        </a:rPr>
                        <a:t>baldwin</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iron</a:t>
                      </a:r>
                      <a:endParaRPr lang="en-US" sz="1800" b="0" i="0" u="none" strike="noStrike" dirty="0">
                        <a:solidFill>
                          <a:srgbClr val="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3315762349"/>
                  </a:ext>
                </a:extLst>
              </a:tr>
            </a:tbl>
          </a:graphicData>
        </a:graphic>
      </p:graphicFrame>
    </p:spTree>
    <p:extLst>
      <p:ext uri="{BB962C8B-B14F-4D97-AF65-F5344CB8AC3E}">
        <p14:creationId xmlns:p14="http://schemas.microsoft.com/office/powerpoint/2010/main" val="94087536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47C486-41AE-6413-5756-51F5155022F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C18BDBD-7511-69FC-0301-6610A590119D}"/>
              </a:ext>
            </a:extLst>
          </p:cNvPr>
          <p:cNvSpPr>
            <a:spLocks noGrp="1"/>
          </p:cNvSpPr>
          <p:nvPr>
            <p:ph type="title"/>
          </p:nvPr>
        </p:nvSpPr>
        <p:spPr/>
        <p:txBody>
          <a:bodyPr/>
          <a:lstStyle/>
          <a:p>
            <a:r>
              <a:rPr lang="en-US" dirty="0"/>
              <a:t>Your Turn #3</a:t>
            </a:r>
          </a:p>
        </p:txBody>
      </p:sp>
      <p:sp>
        <p:nvSpPr>
          <p:cNvPr id="3" name="Text Placeholder 2">
            <a:extLst>
              <a:ext uri="{FF2B5EF4-FFF2-40B4-BE49-F238E27FC236}">
                <a16:creationId xmlns:a16="http://schemas.microsoft.com/office/drawing/2014/main" id="{CA72864B-5BC1-036E-FBD5-6B65D7798F1C}"/>
              </a:ext>
            </a:extLst>
          </p:cNvPr>
          <p:cNvSpPr>
            <a:spLocks noGrp="1"/>
          </p:cNvSpPr>
          <p:nvPr>
            <p:ph type="body" sz="quarter" idx="13"/>
          </p:nvPr>
        </p:nvSpPr>
        <p:spPr/>
        <p:txBody>
          <a:bodyPr>
            <a:normAutofit fontScale="92500" lnSpcReduction="10000"/>
          </a:bodyPr>
          <a:lstStyle/>
          <a:p>
            <a:pPr marL="0" indent="0">
              <a:buNone/>
            </a:pPr>
            <a:r>
              <a:rPr lang="en-US" b="1" dirty="0"/>
              <a:t>Homework: </a:t>
            </a:r>
            <a:r>
              <a:rPr lang="en-US" dirty="0"/>
              <a:t>Read and complete the “A Different Type of Transformation” section</a:t>
            </a:r>
          </a:p>
          <a:p>
            <a:pPr marL="0" indent="0">
              <a:buNone/>
            </a:pPr>
            <a:endParaRPr lang="en-US" dirty="0"/>
          </a:p>
          <a:p>
            <a:pPr marL="0" indent="0">
              <a:buNone/>
            </a:pPr>
            <a:r>
              <a:rPr lang="en-US" dirty="0"/>
              <a:t>We will review the solution at the start of the next lesson.</a:t>
            </a:r>
          </a:p>
        </p:txBody>
      </p:sp>
    </p:spTree>
    <p:extLst>
      <p:ext uri="{BB962C8B-B14F-4D97-AF65-F5344CB8AC3E}">
        <p14:creationId xmlns:p14="http://schemas.microsoft.com/office/powerpoint/2010/main" val="33998085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C9FB760-B370-434A-BDC7-3BB975B82E7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44952" y="2776989"/>
            <a:ext cx="10490522" cy="3862150"/>
          </a:xfrm>
          <a:prstGeom prst="rect">
            <a:avLst/>
          </a:prstGeom>
        </p:spPr>
      </p:pic>
      <p:sp>
        <p:nvSpPr>
          <p:cNvPr id="2" name="Title 1">
            <a:extLst>
              <a:ext uri="{FF2B5EF4-FFF2-40B4-BE49-F238E27FC236}">
                <a16:creationId xmlns:a16="http://schemas.microsoft.com/office/drawing/2014/main" id="{7A53BE99-EC91-DF4E-BDF9-03EDD3ECAC36}"/>
              </a:ext>
            </a:extLst>
          </p:cNvPr>
          <p:cNvSpPr>
            <a:spLocks noGrp="1"/>
          </p:cNvSpPr>
          <p:nvPr>
            <p:ph type="title"/>
          </p:nvPr>
        </p:nvSpPr>
        <p:spPr>
          <a:xfrm>
            <a:off x="1665962" y="614555"/>
            <a:ext cx="6256750" cy="777536"/>
          </a:xfrm>
        </p:spPr>
        <p:txBody>
          <a:bodyPr/>
          <a:lstStyle/>
          <a:p>
            <a:r>
              <a:rPr lang="en-US" dirty="0"/>
              <a:t>Typical Data Science Pipeline</a:t>
            </a:r>
          </a:p>
        </p:txBody>
      </p:sp>
      <p:pic>
        <p:nvPicPr>
          <p:cNvPr id="6" name="Picture 5">
            <a:extLst>
              <a:ext uri="{FF2B5EF4-FFF2-40B4-BE49-F238E27FC236}">
                <a16:creationId xmlns:a16="http://schemas.microsoft.com/office/drawing/2014/main" id="{1FFFBDD7-0E36-2C4E-B3F6-F30F8519AB77}"/>
              </a:ext>
            </a:extLst>
          </p:cNvPr>
          <p:cNvPicPr>
            <a:picLocks noChangeAspect="1"/>
          </p:cNvPicPr>
          <p:nvPr/>
        </p:nvPicPr>
        <p:blipFill>
          <a:blip r:embed="rId4"/>
          <a:stretch>
            <a:fillRect/>
          </a:stretch>
        </p:blipFill>
        <p:spPr>
          <a:xfrm>
            <a:off x="9572341" y="188765"/>
            <a:ext cx="2406651" cy="2406651"/>
          </a:xfrm>
          <a:prstGeom prst="rect">
            <a:avLst/>
          </a:prstGeom>
        </p:spPr>
      </p:pic>
      <p:sp>
        <p:nvSpPr>
          <p:cNvPr id="4" name="Rounded Rectangle 3"/>
          <p:cNvSpPr/>
          <p:nvPr/>
        </p:nvSpPr>
        <p:spPr>
          <a:xfrm>
            <a:off x="3040503" y="4341917"/>
            <a:ext cx="884225" cy="574268"/>
          </a:xfrm>
          <a:prstGeom prst="roundRect">
            <a:avLst/>
          </a:prstGeom>
          <a:solidFill>
            <a:srgbClr val="FFFFD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Tidy</a:t>
            </a:r>
          </a:p>
        </p:txBody>
      </p:sp>
      <p:sp>
        <p:nvSpPr>
          <p:cNvPr id="9" name="Rounded Rectangle 8"/>
          <p:cNvSpPr/>
          <p:nvPr/>
        </p:nvSpPr>
        <p:spPr>
          <a:xfrm>
            <a:off x="4420665" y="5043984"/>
            <a:ext cx="1918490" cy="452690"/>
          </a:xfrm>
          <a:prstGeom prst="roundRect">
            <a:avLst/>
          </a:prstGeom>
          <a:solidFill>
            <a:srgbClr val="FFFFD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Transform</a:t>
            </a:r>
          </a:p>
        </p:txBody>
      </p:sp>
    </p:spTree>
    <p:extLst>
      <p:ext uri="{BB962C8B-B14F-4D97-AF65-F5344CB8AC3E}">
        <p14:creationId xmlns:p14="http://schemas.microsoft.com/office/powerpoint/2010/main" val="240428704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normAutofit/>
          </a:bodyPr>
          <a:lstStyle/>
          <a:p>
            <a:r>
              <a:rPr lang="en-US" sz="6000" dirty="0"/>
              <a:t>What Else?</a:t>
            </a:r>
            <a:endParaRPr lang="en-US" sz="5400" dirty="0"/>
          </a:p>
        </p:txBody>
      </p:sp>
    </p:spTree>
    <p:extLst>
      <p:ext uri="{BB962C8B-B14F-4D97-AF65-F5344CB8AC3E}">
        <p14:creationId xmlns:p14="http://schemas.microsoft.com/office/powerpoint/2010/main" val="141687452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8" name="Google Shape;168;p20"/>
          <p:cNvSpPr txBox="1">
            <a:spLocks noGrp="1"/>
          </p:cNvSpPr>
          <p:nvPr>
            <p:ph type="title"/>
          </p:nvPr>
        </p:nvSpPr>
        <p:spPr>
          <a:xfrm>
            <a:off x="5036363" y="680348"/>
            <a:ext cx="2119273"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select()</a:t>
            </a:r>
            <a:endParaRPr dirty="0"/>
          </a:p>
        </p:txBody>
      </p:sp>
      <p:sp>
        <p:nvSpPr>
          <p:cNvPr id="171" name="Google Shape;171;p20"/>
          <p:cNvSpPr txBox="1"/>
          <p:nvPr/>
        </p:nvSpPr>
        <p:spPr>
          <a:xfrm>
            <a:off x="2886228" y="1725726"/>
            <a:ext cx="5912332" cy="1167589"/>
          </a:xfrm>
          <a:prstGeom prst="rect">
            <a:avLst/>
          </a:prstGeom>
          <a:noFill/>
          <a:ln>
            <a:noFill/>
          </a:ln>
        </p:spPr>
        <p:txBody>
          <a:bodyPr spcFirstLastPara="1" wrap="square" lIns="0" tIns="6455" rIns="0" bIns="0" anchor="t" anchorCtr="0">
            <a:noAutofit/>
          </a:bodyPr>
          <a:lstStyle/>
          <a:p>
            <a:pPr marL="6803"/>
            <a:r>
              <a:rPr lang="en-US" sz="3200" dirty="0">
                <a:latin typeface="Calibri"/>
                <a:ea typeface="Calibri"/>
                <a:cs typeface="Calibri"/>
                <a:sym typeface="Calibri"/>
              </a:rPr>
              <a:t>Extract columns from a data frame</a:t>
            </a:r>
            <a:endParaRPr sz="2652" dirty="0">
              <a:latin typeface="Calibri"/>
              <a:ea typeface="Calibri"/>
              <a:cs typeface="Calibri"/>
              <a:sym typeface="Calibri"/>
            </a:endParaRPr>
          </a:p>
          <a:p>
            <a:pPr marL="73817">
              <a:spcBef>
                <a:spcPts val="2354"/>
              </a:spcBef>
            </a:pPr>
            <a:endParaRPr sz="3200" dirty="0">
              <a:latin typeface="Consolas" panose="020B0609020204030204" pitchFamily="49" charset="0"/>
              <a:ea typeface="Courier New"/>
              <a:cs typeface="Consolas" panose="020B0609020204030204" pitchFamily="49" charset="0"/>
              <a:sym typeface="Courier New"/>
            </a:endParaRPr>
          </a:p>
        </p:txBody>
      </p:sp>
      <p:sp>
        <p:nvSpPr>
          <p:cNvPr id="13"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14" name="Google Shape;147;p18"/>
          <p:cNvGraphicFramePr/>
          <p:nvPr/>
        </p:nvGraphicFramePr>
        <p:xfrm>
          <a:off x="1920241" y="2893314"/>
          <a:ext cx="3615684" cy="1876805"/>
        </p:xfrm>
        <a:graphic>
          <a:graphicData uri="http://schemas.openxmlformats.org/drawingml/2006/table">
            <a:tbl>
              <a:tblPr firstRow="1" bandRow="1">
                <a:noFill/>
              </a:tblPr>
              <a:tblGrid>
                <a:gridCol w="723154">
                  <a:extLst>
                    <a:ext uri="{9D8B030D-6E8A-4147-A177-3AD203B41FA5}">
                      <a16:colId xmlns:a16="http://schemas.microsoft.com/office/drawing/2014/main" val="20000"/>
                    </a:ext>
                  </a:extLst>
                </a:gridCol>
                <a:gridCol w="684088">
                  <a:extLst>
                    <a:ext uri="{9D8B030D-6E8A-4147-A177-3AD203B41FA5}">
                      <a16:colId xmlns:a16="http://schemas.microsoft.com/office/drawing/2014/main" val="20001"/>
                    </a:ext>
                  </a:extLst>
                </a:gridCol>
                <a:gridCol w="990222">
                  <a:extLst>
                    <a:ext uri="{9D8B030D-6E8A-4147-A177-3AD203B41FA5}">
                      <a16:colId xmlns:a16="http://schemas.microsoft.com/office/drawing/2014/main" val="20002"/>
                    </a:ext>
                  </a:extLst>
                </a:gridCol>
                <a:gridCol w="1218220">
                  <a:extLst>
                    <a:ext uri="{9D8B030D-6E8A-4147-A177-3AD203B41FA5}">
                      <a16:colId xmlns:a16="http://schemas.microsoft.com/office/drawing/2014/main" val="20003"/>
                    </a:ext>
                  </a:extLst>
                </a:gridCol>
              </a:tblGrid>
              <a:tr h="268115">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5" name="Google Shape;148;p18"/>
          <p:cNvGraphicFramePr/>
          <p:nvPr/>
        </p:nvGraphicFramePr>
        <p:xfrm>
          <a:off x="7641021" y="2890346"/>
          <a:ext cx="1511814" cy="1879773"/>
        </p:xfrm>
        <a:graphic>
          <a:graphicData uri="http://schemas.openxmlformats.org/drawingml/2006/table">
            <a:tbl>
              <a:tblPr firstRow="1" bandRow="1">
                <a:noFill/>
              </a:tblPr>
              <a:tblGrid>
                <a:gridCol w="743130">
                  <a:extLst>
                    <a:ext uri="{9D8B030D-6E8A-4147-A177-3AD203B41FA5}">
                      <a16:colId xmlns:a16="http://schemas.microsoft.com/office/drawing/2014/main" val="20000"/>
                    </a:ext>
                  </a:extLst>
                </a:gridCol>
                <a:gridCol w="768684">
                  <a:extLst>
                    <a:ext uri="{9D8B030D-6E8A-4147-A177-3AD203B41FA5}">
                      <a16:colId xmlns:a16="http://schemas.microsoft.com/office/drawing/2014/main" val="20001"/>
                    </a:ext>
                  </a:extLst>
                </a:gridCol>
              </a:tblGrid>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extLst>
                  <a:ext uri="{0D108BD9-81ED-4DB2-BD59-A6C34878D82A}">
                    <a16:rowId xmlns:a16="http://schemas.microsoft.com/office/drawing/2014/main" val="10000"/>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1"/>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2"/>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3"/>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4"/>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5"/>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6"/>
                  </a:ext>
                </a:extLst>
              </a:tr>
            </a:tbl>
          </a:graphicData>
        </a:graphic>
      </p:graphicFrame>
      <p:sp>
        <p:nvSpPr>
          <p:cNvPr id="2" name="Right Arrow 1"/>
          <p:cNvSpPr/>
          <p:nvPr/>
        </p:nvSpPr>
        <p:spPr>
          <a:xfrm>
            <a:off x="6176993" y="3429000"/>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p:cNvGrpSpPr/>
          <p:nvPr/>
        </p:nvGrpSpPr>
        <p:grpSpPr>
          <a:xfrm>
            <a:off x="7155636" y="4907214"/>
            <a:ext cx="2928396" cy="1586106"/>
            <a:chOff x="6009784" y="4089073"/>
            <a:chExt cx="2928396" cy="2552214"/>
          </a:xfrm>
        </p:grpSpPr>
        <p:sp>
          <p:nvSpPr>
            <p:cNvPr id="16"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400" b="1" dirty="0">
                  <a:solidFill>
                    <a:srgbClr val="FFFFFF"/>
                  </a:solidFill>
                  <a:latin typeface="Trebuchet MS"/>
                  <a:ea typeface="Trebuchet MS"/>
                  <a:cs typeface="Trebuchet MS"/>
                  <a:sym typeface="Trebuchet MS"/>
                </a:rPr>
                <a:t>=</a:t>
              </a:r>
              <a:r>
                <a:rPr lang="en-US" sz="2062" dirty="0">
                  <a:solidFill>
                    <a:srgbClr val="FFFFFF"/>
                  </a:solidFill>
                  <a:latin typeface="Trebuchet MS"/>
                  <a:ea typeface="Trebuchet MS"/>
                  <a:cs typeface="Trebuchet MS"/>
                  <a:sym typeface="Trebuchet MS"/>
                </a:rPr>
                <a:t> Number of rows</a:t>
              </a:r>
            </a:p>
            <a:p>
              <a:pPr marL="8164">
                <a:lnSpc>
                  <a:spcPct val="116753"/>
                </a:lnSpc>
              </a:pPr>
              <a:r>
                <a:rPr lang="en-US" sz="2400" b="1" dirty="0">
                  <a:solidFill>
                    <a:srgbClr val="FFFFFF"/>
                  </a:solidFill>
                  <a:latin typeface="Verdana" panose="020B0604030504040204" pitchFamily="34" charset="0"/>
                  <a:ea typeface="Verdana" panose="020B0604030504040204" pitchFamily="34" charset="0"/>
                  <a:cs typeface="Calibri"/>
                  <a:sym typeface="Trebuchet MS"/>
                </a:rPr>
                <a:t>↓</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1" name="Google Shape;131;p17"/>
          <p:cNvSpPr/>
          <p:nvPr/>
        </p:nvSpPr>
        <p:spPr>
          <a:xfrm>
            <a:off x="2614898" y="2554360"/>
            <a:ext cx="6690875"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2" name="Rectangle 11"/>
          <p:cNvSpPr/>
          <p:nvPr/>
        </p:nvSpPr>
        <p:spPr>
          <a:xfrm>
            <a:off x="2443817" y="2633776"/>
            <a:ext cx="6951166" cy="584775"/>
          </a:xfrm>
          <a:prstGeom prst="rect">
            <a:avLst/>
          </a:prstGeom>
        </p:spPr>
        <p:txBody>
          <a:bodyPr wrap="squar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select(</a:t>
            </a:r>
            <a:r>
              <a:rPr lang="en-US" sz="3200" dirty="0">
                <a:solidFill>
                  <a:srgbClr val="0365C0"/>
                </a:solidFill>
                <a:latin typeface="Consolas" panose="020B0609020204030204" pitchFamily="49" charset="0"/>
                <a:ea typeface="Courier New"/>
                <a:cs typeface="Consolas" panose="020B0609020204030204" pitchFamily="49" charset="0"/>
                <a:sym typeface="Courier New"/>
              </a:rPr>
              <a:t>chem,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3" name="Google Shape;172;p20"/>
          <p:cNvSpPr/>
          <p:nvPr/>
        </p:nvSpPr>
        <p:spPr>
          <a:xfrm>
            <a:off x="6367624" y="3212064"/>
            <a:ext cx="3840688" cy="2191761"/>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 name="connsiteX0" fmla="*/ 6812950 w 7169284"/>
              <a:gd name="connsiteY0" fmla="*/ 994895 h 3612616"/>
              <a:gd name="connsiteX1" fmla="*/ 356337 w 7169284"/>
              <a:gd name="connsiteY1" fmla="*/ 994895 h 3612616"/>
              <a:gd name="connsiteX2" fmla="*/ 307986 w 7169284"/>
              <a:gd name="connsiteY2" fmla="*/ 998148 h 3612616"/>
              <a:gd name="connsiteX3" fmla="*/ 261611 w 7169284"/>
              <a:gd name="connsiteY3" fmla="*/ 1007624 h 3612616"/>
              <a:gd name="connsiteX4" fmla="*/ 217637 w 7169284"/>
              <a:gd name="connsiteY4" fmla="*/ 1022898 h 3612616"/>
              <a:gd name="connsiteX5" fmla="*/ 176489 w 7169284"/>
              <a:gd name="connsiteY5" fmla="*/ 1043546 h 3612616"/>
              <a:gd name="connsiteX6" fmla="*/ 138592 w 7169284"/>
              <a:gd name="connsiteY6" fmla="*/ 1069144 h 3612616"/>
              <a:gd name="connsiteX7" fmla="*/ 104371 w 7169284"/>
              <a:gd name="connsiteY7" fmla="*/ 1099266 h 3612616"/>
              <a:gd name="connsiteX8" fmla="*/ 74249 w 7169284"/>
              <a:gd name="connsiteY8" fmla="*/ 1133487 h 3612616"/>
              <a:gd name="connsiteX9" fmla="*/ 48651 w 7169284"/>
              <a:gd name="connsiteY9" fmla="*/ 1171384 h 3612616"/>
              <a:gd name="connsiteX10" fmla="*/ 28003 w 7169284"/>
              <a:gd name="connsiteY10" fmla="*/ 1212532 h 3612616"/>
              <a:gd name="connsiteX11" fmla="*/ 12729 w 7169284"/>
              <a:gd name="connsiteY11" fmla="*/ 1256506 h 3612616"/>
              <a:gd name="connsiteX12" fmla="*/ 3253 w 7169284"/>
              <a:gd name="connsiteY12" fmla="*/ 1302881 h 3612616"/>
              <a:gd name="connsiteX13" fmla="*/ 0 w 7169284"/>
              <a:gd name="connsiteY13" fmla="*/ 1351232 h 3612616"/>
              <a:gd name="connsiteX14" fmla="*/ 0 w 7169284"/>
              <a:gd name="connsiteY14" fmla="*/ 3256279 h 3612616"/>
              <a:gd name="connsiteX15" fmla="*/ 3253 w 7169284"/>
              <a:gd name="connsiteY15" fmla="*/ 3304631 h 3612616"/>
              <a:gd name="connsiteX16" fmla="*/ 12729 w 7169284"/>
              <a:gd name="connsiteY16" fmla="*/ 3351006 h 3612616"/>
              <a:gd name="connsiteX17" fmla="*/ 28003 w 7169284"/>
              <a:gd name="connsiteY17" fmla="*/ 3394979 h 3612616"/>
              <a:gd name="connsiteX18" fmla="*/ 48651 w 7169284"/>
              <a:gd name="connsiteY18" fmla="*/ 3436127 h 3612616"/>
              <a:gd name="connsiteX19" fmla="*/ 74249 w 7169284"/>
              <a:gd name="connsiteY19" fmla="*/ 3474024 h 3612616"/>
              <a:gd name="connsiteX20" fmla="*/ 104371 w 7169284"/>
              <a:gd name="connsiteY20" fmla="*/ 3508245 h 3612616"/>
              <a:gd name="connsiteX21" fmla="*/ 138592 w 7169284"/>
              <a:gd name="connsiteY21" fmla="*/ 3538367 h 3612616"/>
              <a:gd name="connsiteX22" fmla="*/ 176489 w 7169284"/>
              <a:gd name="connsiteY22" fmla="*/ 3563964 h 3612616"/>
              <a:gd name="connsiteX23" fmla="*/ 217637 w 7169284"/>
              <a:gd name="connsiteY23" fmla="*/ 3584612 h 3612616"/>
              <a:gd name="connsiteX24" fmla="*/ 261611 w 7169284"/>
              <a:gd name="connsiteY24" fmla="*/ 3599887 h 3612616"/>
              <a:gd name="connsiteX25" fmla="*/ 307986 w 7169284"/>
              <a:gd name="connsiteY25" fmla="*/ 3609363 h 3612616"/>
              <a:gd name="connsiteX26" fmla="*/ 356337 w 7169284"/>
              <a:gd name="connsiteY26" fmla="*/ 3612616 h 3612616"/>
              <a:gd name="connsiteX27" fmla="*/ 6812950 w 7169284"/>
              <a:gd name="connsiteY27" fmla="*/ 3612616 h 3612616"/>
              <a:gd name="connsiteX28" fmla="*/ 6861301 w 7169284"/>
              <a:gd name="connsiteY28" fmla="*/ 3609363 h 3612616"/>
              <a:gd name="connsiteX29" fmla="*/ 6907675 w 7169284"/>
              <a:gd name="connsiteY29" fmla="*/ 3599887 h 3612616"/>
              <a:gd name="connsiteX30" fmla="*/ 6951648 w 7169284"/>
              <a:gd name="connsiteY30" fmla="*/ 3584612 h 3612616"/>
              <a:gd name="connsiteX31" fmla="*/ 6992795 w 7169284"/>
              <a:gd name="connsiteY31" fmla="*/ 3563964 h 3612616"/>
              <a:gd name="connsiteX32" fmla="*/ 7030692 w 7169284"/>
              <a:gd name="connsiteY32" fmla="*/ 3538367 h 3612616"/>
              <a:gd name="connsiteX33" fmla="*/ 7064914 w 7169284"/>
              <a:gd name="connsiteY33" fmla="*/ 3508245 h 3612616"/>
              <a:gd name="connsiteX34" fmla="*/ 7095036 w 7169284"/>
              <a:gd name="connsiteY34" fmla="*/ 3474024 h 3612616"/>
              <a:gd name="connsiteX35" fmla="*/ 7120633 w 7169284"/>
              <a:gd name="connsiteY35" fmla="*/ 3436127 h 3612616"/>
              <a:gd name="connsiteX36" fmla="*/ 7141281 w 7169284"/>
              <a:gd name="connsiteY36" fmla="*/ 3394979 h 3612616"/>
              <a:gd name="connsiteX37" fmla="*/ 7156556 w 7169284"/>
              <a:gd name="connsiteY37" fmla="*/ 3351006 h 3612616"/>
              <a:gd name="connsiteX38" fmla="*/ 7166032 w 7169284"/>
              <a:gd name="connsiteY38" fmla="*/ 3304631 h 3612616"/>
              <a:gd name="connsiteX39" fmla="*/ 7169285 w 7169284"/>
              <a:gd name="connsiteY39" fmla="*/ 3256279 h 3612616"/>
              <a:gd name="connsiteX40" fmla="*/ 7169285 w 7169284"/>
              <a:gd name="connsiteY40" fmla="*/ 1351232 h 3612616"/>
              <a:gd name="connsiteX41" fmla="*/ 7166032 w 7169284"/>
              <a:gd name="connsiteY41" fmla="*/ 1302881 h 3612616"/>
              <a:gd name="connsiteX42" fmla="*/ 7156556 w 7169284"/>
              <a:gd name="connsiteY42" fmla="*/ 1256506 h 3612616"/>
              <a:gd name="connsiteX43" fmla="*/ 7141281 w 7169284"/>
              <a:gd name="connsiteY43" fmla="*/ 1212532 h 3612616"/>
              <a:gd name="connsiteX44" fmla="*/ 7120633 w 7169284"/>
              <a:gd name="connsiteY44" fmla="*/ 1171384 h 3612616"/>
              <a:gd name="connsiteX45" fmla="*/ 7095036 w 7169284"/>
              <a:gd name="connsiteY45" fmla="*/ 1133487 h 3612616"/>
              <a:gd name="connsiteX46" fmla="*/ 7064914 w 7169284"/>
              <a:gd name="connsiteY46" fmla="*/ 1099266 h 3612616"/>
              <a:gd name="connsiteX47" fmla="*/ 7030692 w 7169284"/>
              <a:gd name="connsiteY47" fmla="*/ 1069144 h 3612616"/>
              <a:gd name="connsiteX48" fmla="*/ 6992795 w 7169284"/>
              <a:gd name="connsiteY48" fmla="*/ 1043546 h 3612616"/>
              <a:gd name="connsiteX49" fmla="*/ 6951648 w 7169284"/>
              <a:gd name="connsiteY49" fmla="*/ 1022898 h 3612616"/>
              <a:gd name="connsiteX50" fmla="*/ 6907675 w 7169284"/>
              <a:gd name="connsiteY50" fmla="*/ 1007624 h 3612616"/>
              <a:gd name="connsiteX51" fmla="*/ 6861301 w 7169284"/>
              <a:gd name="connsiteY51" fmla="*/ 998148 h 3612616"/>
              <a:gd name="connsiteX52" fmla="*/ 6812950 w 7169284"/>
              <a:gd name="connsiteY52" fmla="*/ 994895 h 3612616"/>
              <a:gd name="connsiteX0" fmla="*/ 3827891 w 7169284"/>
              <a:gd name="connsiteY0" fmla="*/ 0 h 3612616"/>
              <a:gd name="connsiteX1" fmla="*/ 2348194 w 7169284"/>
              <a:gd name="connsiteY1" fmla="*/ 1011641 h 3612616"/>
              <a:gd name="connsiteX2" fmla="*/ 2993816 w 7169284"/>
              <a:gd name="connsiteY2" fmla="*/ 1011641 h 3612616"/>
              <a:gd name="connsiteX3" fmla="*/ 3827891 w 7169284"/>
              <a:gd name="connsiteY3" fmla="*/ 0 h 3612616"/>
            </a:gdLst>
            <a:ahLst/>
            <a:cxnLst>
              <a:cxn ang="0">
                <a:pos x="connsiteX0" y="connsiteY0"/>
              </a:cxn>
              <a:cxn ang="0">
                <a:pos x="connsiteX1" y="connsiteY1"/>
              </a:cxn>
              <a:cxn ang="0">
                <a:pos x="connsiteX2" y="connsiteY2"/>
              </a:cxn>
              <a:cxn ang="0">
                <a:pos x="connsiteX3" y="connsiteY3"/>
              </a:cxn>
            </a:cxnLst>
            <a:rect l="l" t="t" r="r" b="b"/>
            <a:pathLst>
              <a:path w="7169284" h="3612616" extrusionOk="0">
                <a:moveTo>
                  <a:pt x="6812950" y="994895"/>
                </a:moveTo>
                <a:lnTo>
                  <a:pt x="356337" y="994895"/>
                </a:lnTo>
                <a:lnTo>
                  <a:pt x="307986" y="998148"/>
                </a:lnTo>
                <a:lnTo>
                  <a:pt x="261611" y="1007624"/>
                </a:lnTo>
                <a:lnTo>
                  <a:pt x="217637" y="1022898"/>
                </a:lnTo>
                <a:lnTo>
                  <a:pt x="176489" y="1043546"/>
                </a:lnTo>
                <a:lnTo>
                  <a:pt x="138592" y="1069144"/>
                </a:lnTo>
                <a:lnTo>
                  <a:pt x="104371" y="1099266"/>
                </a:lnTo>
                <a:lnTo>
                  <a:pt x="74249" y="1133487"/>
                </a:lnTo>
                <a:lnTo>
                  <a:pt x="48651" y="1171384"/>
                </a:lnTo>
                <a:lnTo>
                  <a:pt x="28003" y="1212532"/>
                </a:lnTo>
                <a:lnTo>
                  <a:pt x="12729" y="1256506"/>
                </a:lnTo>
                <a:lnTo>
                  <a:pt x="3253" y="1302881"/>
                </a:lnTo>
                <a:lnTo>
                  <a:pt x="0" y="1351232"/>
                </a:lnTo>
                <a:lnTo>
                  <a:pt x="0" y="3256279"/>
                </a:lnTo>
                <a:lnTo>
                  <a:pt x="3253" y="3304631"/>
                </a:lnTo>
                <a:lnTo>
                  <a:pt x="12729" y="3351006"/>
                </a:lnTo>
                <a:lnTo>
                  <a:pt x="28003" y="3394979"/>
                </a:lnTo>
                <a:lnTo>
                  <a:pt x="48651" y="3436127"/>
                </a:lnTo>
                <a:lnTo>
                  <a:pt x="74249" y="3474024"/>
                </a:lnTo>
                <a:lnTo>
                  <a:pt x="104371" y="3508245"/>
                </a:lnTo>
                <a:lnTo>
                  <a:pt x="138592" y="3538367"/>
                </a:lnTo>
                <a:lnTo>
                  <a:pt x="176489" y="3563964"/>
                </a:lnTo>
                <a:lnTo>
                  <a:pt x="217637" y="3584612"/>
                </a:lnTo>
                <a:lnTo>
                  <a:pt x="261611" y="3599887"/>
                </a:lnTo>
                <a:lnTo>
                  <a:pt x="307986" y="3609363"/>
                </a:lnTo>
                <a:lnTo>
                  <a:pt x="356337" y="3612616"/>
                </a:lnTo>
                <a:lnTo>
                  <a:pt x="6812950" y="3612616"/>
                </a:lnTo>
                <a:lnTo>
                  <a:pt x="6861301" y="3609363"/>
                </a:lnTo>
                <a:lnTo>
                  <a:pt x="6907675" y="3599887"/>
                </a:lnTo>
                <a:lnTo>
                  <a:pt x="6951648" y="3584612"/>
                </a:lnTo>
                <a:lnTo>
                  <a:pt x="6992795" y="3563964"/>
                </a:lnTo>
                <a:lnTo>
                  <a:pt x="7030692" y="3538367"/>
                </a:lnTo>
                <a:lnTo>
                  <a:pt x="7064914" y="3508245"/>
                </a:lnTo>
                <a:lnTo>
                  <a:pt x="7095036" y="3474024"/>
                </a:lnTo>
                <a:lnTo>
                  <a:pt x="7120633" y="3436127"/>
                </a:lnTo>
                <a:lnTo>
                  <a:pt x="7141281" y="3394979"/>
                </a:lnTo>
                <a:lnTo>
                  <a:pt x="7156556" y="3351006"/>
                </a:lnTo>
                <a:lnTo>
                  <a:pt x="7166032" y="3304631"/>
                </a:lnTo>
                <a:lnTo>
                  <a:pt x="7169285" y="3256279"/>
                </a:lnTo>
                <a:lnTo>
                  <a:pt x="7169285" y="1351232"/>
                </a:lnTo>
                <a:lnTo>
                  <a:pt x="7166032" y="1302881"/>
                </a:lnTo>
                <a:lnTo>
                  <a:pt x="7156556" y="1256506"/>
                </a:lnTo>
                <a:lnTo>
                  <a:pt x="7141281" y="1212532"/>
                </a:lnTo>
                <a:lnTo>
                  <a:pt x="7120633" y="1171384"/>
                </a:lnTo>
                <a:lnTo>
                  <a:pt x="7095036" y="1133487"/>
                </a:lnTo>
                <a:lnTo>
                  <a:pt x="7064914" y="1099266"/>
                </a:lnTo>
                <a:lnTo>
                  <a:pt x="7030692" y="1069144"/>
                </a:lnTo>
                <a:lnTo>
                  <a:pt x="6992795" y="1043546"/>
                </a:lnTo>
                <a:lnTo>
                  <a:pt x="6951648" y="1022898"/>
                </a:lnTo>
                <a:lnTo>
                  <a:pt x="6907675" y="1007624"/>
                </a:lnTo>
                <a:lnTo>
                  <a:pt x="6861301" y="998148"/>
                </a:lnTo>
                <a:lnTo>
                  <a:pt x="6812950" y="994895"/>
                </a:lnTo>
                <a:close/>
              </a:path>
              <a:path w="7169284" h="3612616" extrusionOk="0">
                <a:moveTo>
                  <a:pt x="3827891" y="0"/>
                </a:moveTo>
                <a:lnTo>
                  <a:pt x="2348194" y="1011641"/>
                </a:lnTo>
                <a:lnTo>
                  <a:pt x="2993816" y="1011641"/>
                </a:lnTo>
                <a:lnTo>
                  <a:pt x="3827891" y="0"/>
                </a:lnTo>
                <a:close/>
              </a:path>
            </a:pathLst>
          </a:custGeom>
          <a:solidFill>
            <a:srgbClr val="A0C283"/>
          </a:solidFill>
          <a:ln>
            <a:noFill/>
          </a:ln>
        </p:spPr>
        <p:txBody>
          <a:bodyPr spcFirstLastPara="1" wrap="square" lIns="0" tIns="0" rIns="0" bIns="0" anchor="t" anchorCtr="0">
            <a:noAutofit/>
          </a:bodyPr>
          <a:lstStyle/>
          <a:p>
            <a:endParaRPr sz="964"/>
          </a:p>
        </p:txBody>
      </p:sp>
      <p:sp>
        <p:nvSpPr>
          <p:cNvPr id="14" name="Google Shape;173;p20"/>
          <p:cNvSpPr txBox="1"/>
          <p:nvPr/>
        </p:nvSpPr>
        <p:spPr>
          <a:xfrm>
            <a:off x="6447839" y="3813730"/>
            <a:ext cx="3760474" cy="1482306"/>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mj-lt"/>
                <a:ea typeface="Trebuchet MS"/>
                <a:cs typeface="Trebuchet MS"/>
                <a:sym typeface="Trebuchet MS"/>
              </a:rPr>
              <a:t>name(s) of columns to extract</a:t>
            </a:r>
            <a:endParaRPr sz="2800" dirty="0">
              <a:latin typeface="+mj-lt"/>
              <a:ea typeface="Trebuchet MS"/>
              <a:cs typeface="Trebuchet MS"/>
              <a:sym typeface="Trebuchet MS"/>
            </a:endParaRPr>
          </a:p>
          <a:p>
            <a:pPr algn="ctr">
              <a:lnSpc>
                <a:spcPct val="116753"/>
              </a:lnSpc>
            </a:pPr>
            <a:r>
              <a:rPr lang="en-US" sz="2800" dirty="0">
                <a:solidFill>
                  <a:srgbClr val="FFFFFF"/>
                </a:solidFill>
                <a:latin typeface="+mj-lt"/>
                <a:ea typeface="Calibri"/>
                <a:cs typeface="Calibri"/>
                <a:sym typeface="Calibri"/>
              </a:rPr>
              <a:t>(or a select helper) function)</a:t>
            </a:r>
            <a:endParaRPr sz="2800" dirty="0">
              <a:latin typeface="+mj-lt"/>
              <a:ea typeface="Calibri"/>
              <a:cs typeface="Calibri"/>
              <a:sym typeface="Calibri"/>
            </a:endParaRPr>
          </a:p>
        </p:txBody>
      </p:sp>
      <p:sp>
        <p:nvSpPr>
          <p:cNvPr id="15" name="Google Shape;175;p20"/>
          <p:cNvSpPr txBox="1"/>
          <p:nvPr/>
        </p:nvSpPr>
        <p:spPr>
          <a:xfrm>
            <a:off x="4503944" y="3916212"/>
            <a:ext cx="1588982" cy="710036"/>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062" b="1">
                <a:solidFill>
                  <a:srgbClr val="FFFFFF"/>
                </a:solidFill>
                <a:latin typeface="Trebuchet MS"/>
                <a:ea typeface="Trebuchet MS"/>
                <a:cs typeface="Trebuchet MS"/>
                <a:sym typeface="Trebuchet MS"/>
              </a:rPr>
              <a:t>data frame to  transform</a:t>
            </a:r>
            <a:endParaRPr sz="2062">
              <a:latin typeface="Trebuchet MS"/>
              <a:ea typeface="Trebuchet MS"/>
              <a:cs typeface="Trebuchet MS"/>
              <a:sym typeface="Trebuchet MS"/>
            </a:endParaRPr>
          </a:p>
        </p:txBody>
      </p:sp>
      <p:sp>
        <p:nvSpPr>
          <p:cNvPr id="16" name="Google Shape;137;p17"/>
          <p:cNvSpPr/>
          <p:nvPr/>
        </p:nvSpPr>
        <p:spPr>
          <a:xfrm>
            <a:off x="3630630" y="3142284"/>
            <a:ext cx="246229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7" name="Google Shape;138;p17"/>
          <p:cNvSpPr txBox="1"/>
          <p:nvPr/>
        </p:nvSpPr>
        <p:spPr>
          <a:xfrm>
            <a:off x="3760170" y="4062003"/>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sp>
        <p:nvSpPr>
          <p:cNvPr id="20" name="Rectangle 19" hidden="1"/>
          <p:cNvSpPr/>
          <p:nvPr/>
        </p:nvSpPr>
        <p:spPr>
          <a:xfrm>
            <a:off x="2269139" y="2400924"/>
            <a:ext cx="4027064"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select(</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8" name="Google Shape;168;p20"/>
          <p:cNvSpPr txBox="1">
            <a:spLocks/>
          </p:cNvSpPr>
          <p:nvPr/>
        </p:nvSpPr>
        <p:spPr>
          <a:xfrm>
            <a:off x="5236567" y="684400"/>
            <a:ext cx="2119273"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a:solidFill>
                  <a:srgbClr val="000000"/>
                </a:solidFill>
              </a:rPr>
              <a:t>select()</a:t>
            </a:r>
            <a:endParaRPr lang="en-US" dirty="0"/>
          </a:p>
        </p:txBody>
      </p:sp>
      <p:sp>
        <p:nvSpPr>
          <p:cNvPr id="19" name="Google Shape;171;p20"/>
          <p:cNvSpPr txBox="1"/>
          <p:nvPr/>
        </p:nvSpPr>
        <p:spPr>
          <a:xfrm>
            <a:off x="2886227" y="1725727"/>
            <a:ext cx="6487847" cy="584860"/>
          </a:xfrm>
          <a:prstGeom prst="rect">
            <a:avLst/>
          </a:prstGeom>
          <a:noFill/>
          <a:ln>
            <a:noFill/>
          </a:ln>
        </p:spPr>
        <p:txBody>
          <a:bodyPr spcFirstLastPara="1" wrap="square" lIns="0" tIns="6455" rIns="0" bIns="0" anchor="t" anchorCtr="0">
            <a:noAutofit/>
          </a:bodyPr>
          <a:lstStyle/>
          <a:p>
            <a:pPr marL="6803"/>
            <a:r>
              <a:rPr lang="en-US" sz="3200" dirty="0">
                <a:latin typeface="+mj-lt"/>
                <a:ea typeface="Calibri"/>
                <a:cs typeface="Calibri"/>
                <a:sym typeface="Calibri"/>
              </a:rPr>
              <a:t>Extract columns from a data frame</a:t>
            </a:r>
            <a:endParaRPr sz="2652" dirty="0">
              <a:latin typeface="+mj-lt"/>
              <a:ea typeface="Calibri"/>
              <a:cs typeface="Calibri"/>
              <a:sym typeface="Calibri"/>
            </a:endParaRPr>
          </a:p>
        </p:txBody>
      </p:sp>
      <p:sp>
        <p:nvSpPr>
          <p:cNvPr id="23" name="Google Shape;139;p17"/>
          <p:cNvSpPr/>
          <p:nvPr/>
        </p:nvSpPr>
        <p:spPr>
          <a:xfrm>
            <a:off x="1684301" y="3075027"/>
            <a:ext cx="2138765" cy="2290797"/>
          </a:xfrm>
          <a:custGeom>
            <a:avLst/>
            <a:gdLst>
              <a:gd name="connsiteX0" fmla="*/ 0 w 1666011"/>
              <a:gd name="connsiteY0" fmla="*/ 263725 h 1582318"/>
              <a:gd name="connsiteX1" fmla="*/ 263725 w 1666011"/>
              <a:gd name="connsiteY1" fmla="*/ 0 h 1582318"/>
              <a:gd name="connsiteX2" fmla="*/ 277669 w 1666011"/>
              <a:gd name="connsiteY2" fmla="*/ 0 h 1582318"/>
              <a:gd name="connsiteX3" fmla="*/ 513165 w 1666011"/>
              <a:gd name="connsiteY3" fmla="*/ -648133 h 1582318"/>
              <a:gd name="connsiteX4" fmla="*/ 694171 w 1666011"/>
              <a:gd name="connsiteY4" fmla="*/ 0 h 1582318"/>
              <a:gd name="connsiteX5" fmla="*/ 1402286 w 1666011"/>
              <a:gd name="connsiteY5" fmla="*/ 0 h 1582318"/>
              <a:gd name="connsiteX6" fmla="*/ 1666011 w 1666011"/>
              <a:gd name="connsiteY6" fmla="*/ 263725 h 1582318"/>
              <a:gd name="connsiteX7" fmla="*/ 1666011 w 1666011"/>
              <a:gd name="connsiteY7" fmla="*/ 263720 h 1582318"/>
              <a:gd name="connsiteX8" fmla="*/ 1666011 w 1666011"/>
              <a:gd name="connsiteY8" fmla="*/ 263720 h 1582318"/>
              <a:gd name="connsiteX9" fmla="*/ 1666011 w 1666011"/>
              <a:gd name="connsiteY9" fmla="*/ 659299 h 1582318"/>
              <a:gd name="connsiteX10" fmla="*/ 1666011 w 1666011"/>
              <a:gd name="connsiteY10" fmla="*/ 1318593 h 1582318"/>
              <a:gd name="connsiteX11" fmla="*/ 1402286 w 1666011"/>
              <a:gd name="connsiteY11" fmla="*/ 1582318 h 1582318"/>
              <a:gd name="connsiteX12" fmla="*/ 694171 w 1666011"/>
              <a:gd name="connsiteY12" fmla="*/ 1582318 h 1582318"/>
              <a:gd name="connsiteX13" fmla="*/ 277669 w 1666011"/>
              <a:gd name="connsiteY13" fmla="*/ 1582318 h 1582318"/>
              <a:gd name="connsiteX14" fmla="*/ 277669 w 1666011"/>
              <a:gd name="connsiteY14" fmla="*/ 1582318 h 1582318"/>
              <a:gd name="connsiteX15" fmla="*/ 263725 w 1666011"/>
              <a:gd name="connsiteY15" fmla="*/ 1582318 h 1582318"/>
              <a:gd name="connsiteX16" fmla="*/ 0 w 1666011"/>
              <a:gd name="connsiteY16" fmla="*/ 1318593 h 1582318"/>
              <a:gd name="connsiteX17" fmla="*/ 0 w 1666011"/>
              <a:gd name="connsiteY17" fmla="*/ 659299 h 1582318"/>
              <a:gd name="connsiteX18" fmla="*/ 0 w 1666011"/>
              <a:gd name="connsiteY18" fmla="*/ 263720 h 1582318"/>
              <a:gd name="connsiteX19" fmla="*/ 0 w 1666011"/>
              <a:gd name="connsiteY19" fmla="*/ 263720 h 1582318"/>
              <a:gd name="connsiteX20" fmla="*/ 0 w 1666011"/>
              <a:gd name="connsiteY20" fmla="*/ 263725 h 1582318"/>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9417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1289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1072631 w 1666011"/>
              <a:gd name="connsiteY4" fmla="*/ 642549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892349 w 1666011"/>
              <a:gd name="connsiteY2" fmla="*/ 637973 h 2230451"/>
              <a:gd name="connsiteX3" fmla="*/ 513165 w 1666011"/>
              <a:gd name="connsiteY3" fmla="*/ 0 h 2230451"/>
              <a:gd name="connsiteX4" fmla="*/ 1072631 w 1666011"/>
              <a:gd name="connsiteY4" fmla="*/ 642549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747605"/>
              <a:gd name="connsiteY0" fmla="*/ 825308 h 2143901"/>
              <a:gd name="connsiteX1" fmla="*/ 263725 w 1747605"/>
              <a:gd name="connsiteY1" fmla="*/ 561583 h 2143901"/>
              <a:gd name="connsiteX2" fmla="*/ 892349 w 1747605"/>
              <a:gd name="connsiteY2" fmla="*/ 551423 h 2143901"/>
              <a:gd name="connsiteX3" fmla="*/ 1747605 w 1747605"/>
              <a:gd name="connsiteY3" fmla="*/ 0 h 2143901"/>
              <a:gd name="connsiteX4" fmla="*/ 1072631 w 1747605"/>
              <a:gd name="connsiteY4" fmla="*/ 555999 h 2143901"/>
              <a:gd name="connsiteX5" fmla="*/ 1402286 w 1747605"/>
              <a:gd name="connsiteY5" fmla="*/ 561583 h 2143901"/>
              <a:gd name="connsiteX6" fmla="*/ 1666011 w 1747605"/>
              <a:gd name="connsiteY6" fmla="*/ 825308 h 2143901"/>
              <a:gd name="connsiteX7" fmla="*/ 1666011 w 1747605"/>
              <a:gd name="connsiteY7" fmla="*/ 825303 h 2143901"/>
              <a:gd name="connsiteX8" fmla="*/ 1666011 w 1747605"/>
              <a:gd name="connsiteY8" fmla="*/ 825303 h 2143901"/>
              <a:gd name="connsiteX9" fmla="*/ 1666011 w 1747605"/>
              <a:gd name="connsiteY9" fmla="*/ 1220882 h 2143901"/>
              <a:gd name="connsiteX10" fmla="*/ 1666011 w 1747605"/>
              <a:gd name="connsiteY10" fmla="*/ 1880176 h 2143901"/>
              <a:gd name="connsiteX11" fmla="*/ 1402286 w 1747605"/>
              <a:gd name="connsiteY11" fmla="*/ 2143901 h 2143901"/>
              <a:gd name="connsiteX12" fmla="*/ 694171 w 1747605"/>
              <a:gd name="connsiteY12" fmla="*/ 2143901 h 2143901"/>
              <a:gd name="connsiteX13" fmla="*/ 277669 w 1747605"/>
              <a:gd name="connsiteY13" fmla="*/ 2143901 h 2143901"/>
              <a:gd name="connsiteX14" fmla="*/ 277669 w 1747605"/>
              <a:gd name="connsiteY14" fmla="*/ 2143901 h 2143901"/>
              <a:gd name="connsiteX15" fmla="*/ 263725 w 1747605"/>
              <a:gd name="connsiteY15" fmla="*/ 2143901 h 2143901"/>
              <a:gd name="connsiteX16" fmla="*/ 0 w 1747605"/>
              <a:gd name="connsiteY16" fmla="*/ 1880176 h 2143901"/>
              <a:gd name="connsiteX17" fmla="*/ 0 w 1747605"/>
              <a:gd name="connsiteY17" fmla="*/ 1220882 h 2143901"/>
              <a:gd name="connsiteX18" fmla="*/ 0 w 1747605"/>
              <a:gd name="connsiteY18" fmla="*/ 825303 h 2143901"/>
              <a:gd name="connsiteX19" fmla="*/ 0 w 1747605"/>
              <a:gd name="connsiteY19" fmla="*/ 825303 h 2143901"/>
              <a:gd name="connsiteX20" fmla="*/ 0 w 1747605"/>
              <a:gd name="connsiteY20" fmla="*/ 825308 h 2143901"/>
              <a:gd name="connsiteX0" fmla="*/ 0 w 2138765"/>
              <a:gd name="connsiteY0" fmla="*/ 1199428 h 2518021"/>
              <a:gd name="connsiteX1" fmla="*/ 263725 w 2138765"/>
              <a:gd name="connsiteY1" fmla="*/ 935703 h 2518021"/>
              <a:gd name="connsiteX2" fmla="*/ 892349 w 2138765"/>
              <a:gd name="connsiteY2" fmla="*/ 925543 h 2518021"/>
              <a:gd name="connsiteX3" fmla="*/ 2138765 w 2138765"/>
              <a:gd name="connsiteY3" fmla="*/ 0 h 2518021"/>
              <a:gd name="connsiteX4" fmla="*/ 1072631 w 2138765"/>
              <a:gd name="connsiteY4" fmla="*/ 930119 h 2518021"/>
              <a:gd name="connsiteX5" fmla="*/ 1402286 w 2138765"/>
              <a:gd name="connsiteY5" fmla="*/ 935703 h 2518021"/>
              <a:gd name="connsiteX6" fmla="*/ 1666011 w 2138765"/>
              <a:gd name="connsiteY6" fmla="*/ 1199428 h 2518021"/>
              <a:gd name="connsiteX7" fmla="*/ 1666011 w 2138765"/>
              <a:gd name="connsiteY7" fmla="*/ 1199423 h 2518021"/>
              <a:gd name="connsiteX8" fmla="*/ 1666011 w 2138765"/>
              <a:gd name="connsiteY8" fmla="*/ 1199423 h 2518021"/>
              <a:gd name="connsiteX9" fmla="*/ 1666011 w 2138765"/>
              <a:gd name="connsiteY9" fmla="*/ 1595002 h 2518021"/>
              <a:gd name="connsiteX10" fmla="*/ 1666011 w 2138765"/>
              <a:gd name="connsiteY10" fmla="*/ 2254296 h 2518021"/>
              <a:gd name="connsiteX11" fmla="*/ 1402286 w 2138765"/>
              <a:gd name="connsiteY11" fmla="*/ 2518021 h 2518021"/>
              <a:gd name="connsiteX12" fmla="*/ 694171 w 2138765"/>
              <a:gd name="connsiteY12" fmla="*/ 2518021 h 2518021"/>
              <a:gd name="connsiteX13" fmla="*/ 277669 w 2138765"/>
              <a:gd name="connsiteY13" fmla="*/ 2518021 h 2518021"/>
              <a:gd name="connsiteX14" fmla="*/ 277669 w 2138765"/>
              <a:gd name="connsiteY14" fmla="*/ 2518021 h 2518021"/>
              <a:gd name="connsiteX15" fmla="*/ 263725 w 2138765"/>
              <a:gd name="connsiteY15" fmla="*/ 2518021 h 2518021"/>
              <a:gd name="connsiteX16" fmla="*/ 0 w 2138765"/>
              <a:gd name="connsiteY16" fmla="*/ 2254296 h 2518021"/>
              <a:gd name="connsiteX17" fmla="*/ 0 w 2138765"/>
              <a:gd name="connsiteY17" fmla="*/ 1595002 h 2518021"/>
              <a:gd name="connsiteX18" fmla="*/ 0 w 2138765"/>
              <a:gd name="connsiteY18" fmla="*/ 1199423 h 2518021"/>
              <a:gd name="connsiteX19" fmla="*/ 0 w 2138765"/>
              <a:gd name="connsiteY19" fmla="*/ 1199423 h 2518021"/>
              <a:gd name="connsiteX20" fmla="*/ 0 w 2138765"/>
              <a:gd name="connsiteY20" fmla="*/ 1199428 h 2518021"/>
              <a:gd name="connsiteX0" fmla="*/ 0 w 2138765"/>
              <a:gd name="connsiteY0" fmla="*/ 1199428 h 2518021"/>
              <a:gd name="connsiteX1" fmla="*/ 263725 w 2138765"/>
              <a:gd name="connsiteY1" fmla="*/ 935703 h 2518021"/>
              <a:gd name="connsiteX2" fmla="*/ 892349 w 2138765"/>
              <a:gd name="connsiteY2" fmla="*/ 925543 h 2518021"/>
              <a:gd name="connsiteX3" fmla="*/ 2138765 w 2138765"/>
              <a:gd name="connsiteY3" fmla="*/ 0 h 2518021"/>
              <a:gd name="connsiteX4" fmla="*/ 1138671 w 2138765"/>
              <a:gd name="connsiteY4" fmla="*/ 941287 h 2518021"/>
              <a:gd name="connsiteX5" fmla="*/ 1402286 w 2138765"/>
              <a:gd name="connsiteY5" fmla="*/ 935703 h 2518021"/>
              <a:gd name="connsiteX6" fmla="*/ 1666011 w 2138765"/>
              <a:gd name="connsiteY6" fmla="*/ 1199428 h 2518021"/>
              <a:gd name="connsiteX7" fmla="*/ 1666011 w 2138765"/>
              <a:gd name="connsiteY7" fmla="*/ 1199423 h 2518021"/>
              <a:gd name="connsiteX8" fmla="*/ 1666011 w 2138765"/>
              <a:gd name="connsiteY8" fmla="*/ 1199423 h 2518021"/>
              <a:gd name="connsiteX9" fmla="*/ 1666011 w 2138765"/>
              <a:gd name="connsiteY9" fmla="*/ 1595002 h 2518021"/>
              <a:gd name="connsiteX10" fmla="*/ 1666011 w 2138765"/>
              <a:gd name="connsiteY10" fmla="*/ 2254296 h 2518021"/>
              <a:gd name="connsiteX11" fmla="*/ 1402286 w 2138765"/>
              <a:gd name="connsiteY11" fmla="*/ 2518021 h 2518021"/>
              <a:gd name="connsiteX12" fmla="*/ 694171 w 2138765"/>
              <a:gd name="connsiteY12" fmla="*/ 2518021 h 2518021"/>
              <a:gd name="connsiteX13" fmla="*/ 277669 w 2138765"/>
              <a:gd name="connsiteY13" fmla="*/ 2518021 h 2518021"/>
              <a:gd name="connsiteX14" fmla="*/ 277669 w 2138765"/>
              <a:gd name="connsiteY14" fmla="*/ 2518021 h 2518021"/>
              <a:gd name="connsiteX15" fmla="*/ 263725 w 2138765"/>
              <a:gd name="connsiteY15" fmla="*/ 2518021 h 2518021"/>
              <a:gd name="connsiteX16" fmla="*/ 0 w 2138765"/>
              <a:gd name="connsiteY16" fmla="*/ 2254296 h 2518021"/>
              <a:gd name="connsiteX17" fmla="*/ 0 w 2138765"/>
              <a:gd name="connsiteY17" fmla="*/ 1595002 h 2518021"/>
              <a:gd name="connsiteX18" fmla="*/ 0 w 2138765"/>
              <a:gd name="connsiteY18" fmla="*/ 1199423 h 2518021"/>
              <a:gd name="connsiteX19" fmla="*/ 0 w 2138765"/>
              <a:gd name="connsiteY19" fmla="*/ 1199423 h 2518021"/>
              <a:gd name="connsiteX20" fmla="*/ 0 w 2138765"/>
              <a:gd name="connsiteY20" fmla="*/ 1199428 h 251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38765" h="2518021">
                <a:moveTo>
                  <a:pt x="0" y="1199428"/>
                </a:moveTo>
                <a:cubicBezTo>
                  <a:pt x="0" y="1053777"/>
                  <a:pt x="118074" y="935703"/>
                  <a:pt x="263725" y="935703"/>
                </a:cubicBezTo>
                <a:lnTo>
                  <a:pt x="892349" y="925543"/>
                </a:lnTo>
                <a:lnTo>
                  <a:pt x="2138765" y="0"/>
                </a:lnTo>
                <a:lnTo>
                  <a:pt x="1138671" y="941287"/>
                </a:lnTo>
                <a:cubicBezTo>
                  <a:pt x="1401803" y="941287"/>
                  <a:pt x="1139154" y="935703"/>
                  <a:pt x="1402286" y="935703"/>
                </a:cubicBezTo>
                <a:cubicBezTo>
                  <a:pt x="1547937" y="935703"/>
                  <a:pt x="1666011" y="1053777"/>
                  <a:pt x="1666011" y="1199428"/>
                </a:cubicBezTo>
                <a:lnTo>
                  <a:pt x="1666011" y="1199423"/>
                </a:lnTo>
                <a:lnTo>
                  <a:pt x="1666011" y="1199423"/>
                </a:lnTo>
                <a:lnTo>
                  <a:pt x="1666011" y="1595002"/>
                </a:lnTo>
                <a:lnTo>
                  <a:pt x="1666011" y="2254296"/>
                </a:lnTo>
                <a:cubicBezTo>
                  <a:pt x="1666011" y="2399947"/>
                  <a:pt x="1547937" y="2518021"/>
                  <a:pt x="1402286" y="2518021"/>
                </a:cubicBezTo>
                <a:lnTo>
                  <a:pt x="694171" y="2518021"/>
                </a:lnTo>
                <a:lnTo>
                  <a:pt x="277669" y="2518021"/>
                </a:lnTo>
                <a:lnTo>
                  <a:pt x="277669" y="2518021"/>
                </a:lnTo>
                <a:lnTo>
                  <a:pt x="263725" y="2518021"/>
                </a:lnTo>
                <a:cubicBezTo>
                  <a:pt x="118074" y="2518021"/>
                  <a:pt x="0" y="2399947"/>
                  <a:pt x="0" y="2254296"/>
                </a:cubicBezTo>
                <a:lnTo>
                  <a:pt x="0" y="1595002"/>
                </a:lnTo>
                <a:lnTo>
                  <a:pt x="0" y="1199423"/>
                </a:lnTo>
                <a:lnTo>
                  <a:pt x="0" y="1199423"/>
                </a:lnTo>
                <a:lnTo>
                  <a:pt x="0" y="1199428"/>
                </a:lnTo>
                <a:close/>
              </a:path>
            </a:pathLst>
          </a:custGeom>
          <a:solidFill>
            <a:srgbClr val="929292"/>
          </a:solidFill>
          <a:ln>
            <a:noFill/>
          </a:ln>
        </p:spPr>
        <p:txBody>
          <a:bodyPr spcFirstLastPara="1" wrap="square" lIns="0" tIns="0" rIns="0" bIns="0" anchor="t" anchorCtr="0">
            <a:noAutofit/>
          </a:bodyPr>
          <a:lstStyle/>
          <a:p>
            <a:endParaRPr sz="964"/>
          </a:p>
        </p:txBody>
      </p:sp>
      <p:sp>
        <p:nvSpPr>
          <p:cNvPr id="24" name="Google Shape;140;p17"/>
          <p:cNvSpPr txBox="1"/>
          <p:nvPr/>
        </p:nvSpPr>
        <p:spPr>
          <a:xfrm>
            <a:off x="1865414" y="4095102"/>
            <a:ext cx="1671911" cy="997618"/>
          </a:xfrm>
          <a:prstGeom prst="rect">
            <a:avLst/>
          </a:prstGeom>
          <a:noFill/>
          <a:ln>
            <a:noFill/>
          </a:ln>
        </p:spPr>
        <p:txBody>
          <a:bodyPr spcFirstLastPara="1" wrap="square" lIns="0" tIns="8504" rIns="0" bIns="0" anchor="t" anchorCtr="0">
            <a:noAutofit/>
          </a:bodyPr>
          <a:lstStyle/>
          <a:p>
            <a:pPr marL="6803"/>
            <a:r>
              <a:rPr lang="en-US" sz="2800" b="1" dirty="0">
                <a:solidFill>
                  <a:srgbClr val="FFFFFF"/>
                </a:solidFill>
                <a:latin typeface="+mj-lt"/>
                <a:ea typeface="Trebuchet MS"/>
                <a:cs typeface="Trebuchet MS"/>
                <a:sym typeface="Trebuchet MS"/>
              </a:rPr>
              <a:t>dplyr function</a:t>
            </a:r>
            <a:endParaRPr sz="2800" dirty="0">
              <a:latin typeface="+mj-lt"/>
              <a:ea typeface="Trebuchet MS"/>
              <a:cs typeface="Trebuchet MS"/>
              <a:sym typeface="Trebuchet MS"/>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21" name="Google Shape;199;p22" hidden="1"/>
          <p:cNvGraphicFramePr/>
          <p:nvPr/>
        </p:nvGraphicFramePr>
        <p:xfrm>
          <a:off x="6870169" y="3499933"/>
          <a:ext cx="3884753" cy="3171090"/>
        </p:xfrm>
        <a:graphic>
          <a:graphicData uri="http://schemas.openxmlformats.org/drawingml/2006/table">
            <a:tbl>
              <a:tblPr>
                <a:noFill/>
              </a:tblPr>
              <a:tblGrid>
                <a:gridCol w="2180430">
                  <a:extLst>
                    <a:ext uri="{9D8B030D-6E8A-4147-A177-3AD203B41FA5}">
                      <a16:colId xmlns:a16="http://schemas.microsoft.com/office/drawing/2014/main" val="20000"/>
                    </a:ext>
                  </a:extLst>
                </a:gridCol>
                <a:gridCol w="1704323">
                  <a:extLst>
                    <a:ext uri="{9D8B030D-6E8A-4147-A177-3AD203B41FA5}">
                      <a16:colId xmlns:a16="http://schemas.microsoft.com/office/drawing/2014/main" val="20001"/>
                    </a:ext>
                  </a:extLst>
                </a:gridCol>
              </a:tblGrid>
              <a:tr h="459090">
                <a:tc>
                  <a:txBody>
                    <a:bodyPr/>
                    <a:lstStyle/>
                    <a:p>
                      <a:pPr marL="0" lvl="0" indent="0" algn="ctr" rtl="0">
                        <a:spcBef>
                          <a:spcPts val="0"/>
                        </a:spcBef>
                        <a:spcAft>
                          <a:spcPts val="0"/>
                        </a:spcAft>
                        <a:buNone/>
                      </a:pPr>
                      <a:r>
                        <a:rPr lang="en-US" sz="1200" b="1" dirty="0">
                          <a:solidFill>
                            <a:schemeClr val="lt1"/>
                          </a:solidFill>
                        </a:rPr>
                        <a:t>description</a:t>
                      </a:r>
                      <a:endParaRPr sz="1200" b="1" dirty="0">
                        <a:solidFill>
                          <a:schemeClr val="lt1"/>
                        </a:solidFill>
                      </a:endParaRPr>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B w="18975" cap="flat" cmpd="sng">
                      <a:solidFill>
                        <a:srgbClr val="FFFFFF"/>
                      </a:solidFill>
                      <a:prstDash val="solid"/>
                      <a:round/>
                      <a:headEnd type="none" w="sm" len="sm"/>
                      <a:tailEnd type="none" w="sm" len="sm"/>
                    </a:lnB>
                    <a:solidFill>
                      <a:srgbClr val="538DD5"/>
                    </a:solidFill>
                  </a:tcPr>
                </a:tc>
                <a:tc>
                  <a:txBody>
                    <a:bodyPr/>
                    <a:lstStyle/>
                    <a:p>
                      <a:pPr marL="0" lvl="0" indent="0" algn="ctr" rtl="0">
                        <a:spcBef>
                          <a:spcPts val="0"/>
                        </a:spcBef>
                        <a:spcAft>
                          <a:spcPts val="0"/>
                        </a:spcAft>
                        <a:buNone/>
                      </a:pPr>
                      <a:r>
                        <a:rPr lang="en-US" sz="1200" b="1" dirty="0">
                          <a:solidFill>
                            <a:schemeClr val="lt1"/>
                          </a:solidFill>
                        </a:rPr>
                        <a:t>department</a:t>
                      </a:r>
                      <a:endParaRPr sz="1200" b="1" dirty="0">
                        <a:solidFill>
                          <a:schemeClr val="lt1"/>
                        </a:solidFill>
                      </a:endParaRPr>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B w="18975" cap="flat" cmpd="sng">
                      <a:solidFill>
                        <a:srgbClr val="FFFFFF"/>
                      </a:solidFill>
                      <a:prstDash val="solid"/>
                      <a:round/>
                      <a:headEnd type="none" w="sm" len="sm"/>
                      <a:tailEnd type="none" w="sm" len="sm"/>
                    </a:lnB>
                    <a:solidFill>
                      <a:srgbClr val="538DD5"/>
                    </a:solidFill>
                  </a:tcPr>
                </a:tc>
                <a:extLst>
                  <a:ext uri="{0D108BD9-81ED-4DB2-BD59-A6C34878D82A}">
                    <a16:rowId xmlns:a16="http://schemas.microsoft.com/office/drawing/2014/main" val="10000"/>
                  </a:ext>
                </a:extLst>
              </a:tr>
              <a:tr h="717345">
                <a:tc>
                  <a:txBody>
                    <a:bodyPr/>
                    <a:lstStyle/>
                    <a:p>
                      <a:pPr marL="0" lvl="0" indent="0" algn="ctr" rtl="0">
                        <a:spcBef>
                          <a:spcPts val="0"/>
                        </a:spcBef>
                        <a:spcAft>
                          <a:spcPts val="0"/>
                        </a:spcAft>
                        <a:buNone/>
                      </a:pPr>
                      <a:r>
                        <a:rPr lang="en-US" sz="1200" dirty="0"/>
                        <a:t>PROTHROMBIN TIME</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18975" cap="flat" cmpd="sng">
                      <a:solidFill>
                        <a:srgbClr val="FFFFFF"/>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a:t>INTERNAL MEDICINE CLINIC</a:t>
                      </a:r>
                      <a:endParaRPr sz="120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18975" cap="flat" cmpd="sng">
                      <a:solidFill>
                        <a:srgbClr val="FFFFFF"/>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1"/>
                  </a:ext>
                </a:extLst>
              </a:tr>
              <a:tr h="717345">
                <a:tc>
                  <a:txBody>
                    <a:bodyPr/>
                    <a:lstStyle/>
                    <a:p>
                      <a:pPr marL="0" lvl="0" indent="0" algn="ctr" rtl="0">
                        <a:spcBef>
                          <a:spcPts val="0"/>
                        </a:spcBef>
                        <a:spcAft>
                          <a:spcPts val="0"/>
                        </a:spcAft>
                        <a:buNone/>
                      </a:pPr>
                      <a:r>
                        <a:rPr lang="en-US" sz="1200" dirty="0"/>
                        <a:t>BASIC METABOLIC PANEL</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INTERNAL MEDICINE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2"/>
                  </a:ext>
                </a:extLst>
              </a:tr>
              <a:tr h="717345">
                <a:tc>
                  <a:txBody>
                    <a:bodyPr/>
                    <a:lstStyle/>
                    <a:p>
                      <a:pPr marL="0" lvl="0" indent="0" algn="ctr" rtl="0">
                        <a:spcBef>
                          <a:spcPts val="0"/>
                        </a:spcBef>
                        <a:spcAft>
                          <a:spcPts val="0"/>
                        </a:spcAft>
                        <a:buNone/>
                      </a:pPr>
                      <a:r>
                        <a:rPr lang="en-US" sz="1200"/>
                        <a:t>THYROID STIMULATING HORMONE</a:t>
                      </a:r>
                      <a:endParaRPr sz="120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ENDOCRINOLOGY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3"/>
                  </a:ext>
                </a:extLst>
              </a:tr>
              <a:tr h="559965">
                <a:tc>
                  <a:txBody>
                    <a:bodyPr/>
                    <a:lstStyle/>
                    <a:p>
                      <a:pPr marL="0" lvl="0" indent="0" algn="ctr" rtl="0">
                        <a:spcBef>
                          <a:spcPts val="0"/>
                        </a:spcBef>
                        <a:spcAft>
                          <a:spcPts val="0"/>
                        </a:spcAft>
                        <a:buNone/>
                      </a:pPr>
                      <a:r>
                        <a:rPr lang="en-US" sz="1200" dirty="0"/>
                        <a:t>T4, FREE</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ENDOCRINOLOGY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4"/>
                  </a:ext>
                </a:extLst>
              </a:tr>
            </a:tbl>
          </a:graphicData>
        </a:graphic>
      </p:graphicFrame>
      <p:sp>
        <p:nvSpPr>
          <p:cNvPr id="18" name="Google Shape;197;p22"/>
          <p:cNvSpPr/>
          <p:nvPr/>
        </p:nvSpPr>
        <p:spPr>
          <a:xfrm>
            <a:off x="6504143" y="5070610"/>
            <a:ext cx="361572" cy="206847"/>
          </a:xfrm>
          <a:custGeom>
            <a:avLst/>
            <a:gdLst/>
            <a:ahLst/>
            <a:cxnLst/>
            <a:rect l="l" t="t" r="r" b="b"/>
            <a:pathLst>
              <a:path w="622300" h="382270" extrusionOk="0">
                <a:moveTo>
                  <a:pt x="357633" y="0"/>
                </a:moveTo>
                <a:lnTo>
                  <a:pt x="357633" y="133826"/>
                </a:lnTo>
                <a:lnTo>
                  <a:pt x="0" y="133826"/>
                </a:lnTo>
                <a:lnTo>
                  <a:pt x="0" y="247817"/>
                </a:lnTo>
                <a:lnTo>
                  <a:pt x="357633" y="247817"/>
                </a:lnTo>
                <a:lnTo>
                  <a:pt x="357633" y="381642"/>
                </a:lnTo>
                <a:lnTo>
                  <a:pt x="622085" y="190821"/>
                </a:lnTo>
                <a:lnTo>
                  <a:pt x="357633"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3" name="Google Shape;196;p22"/>
          <p:cNvSpPr txBox="1"/>
          <p:nvPr/>
        </p:nvSpPr>
        <p:spPr>
          <a:xfrm>
            <a:off x="2310063" y="3565629"/>
            <a:ext cx="2230187" cy="409471"/>
          </a:xfrm>
          <a:prstGeom prst="rect">
            <a:avLst/>
          </a:prstGeom>
          <a:noFill/>
          <a:ln>
            <a:noFill/>
          </a:ln>
        </p:spPr>
        <p:txBody>
          <a:bodyPr spcFirstLastPara="1" wrap="square" lIns="0" tIns="8156" rIns="0" bIns="0" anchor="t" anchorCtr="0">
            <a:noAutofit/>
          </a:bodyPr>
          <a:lstStyle/>
          <a:p>
            <a:pPr marL="6803" algn="ctr"/>
            <a:r>
              <a:rPr lang="en-US" sz="2400" b="1" dirty="0">
                <a:solidFill>
                  <a:srgbClr val="0365C0"/>
                </a:solidFill>
                <a:latin typeface="+mj-lt"/>
                <a:ea typeface="Courier New"/>
                <a:cs typeface="Consolas" panose="020B0609020204030204" pitchFamily="49" charset="0"/>
                <a:sym typeface="Courier New"/>
              </a:rPr>
              <a:t>chem</a:t>
            </a:r>
            <a:endParaRPr sz="2196" b="1" dirty="0">
              <a:latin typeface="+mj-lt"/>
              <a:ea typeface="Calibri"/>
              <a:cs typeface="Calibri"/>
              <a:sym typeface="Calibri"/>
            </a:endParaRPr>
          </a:p>
        </p:txBody>
      </p:sp>
      <p:sp>
        <p:nvSpPr>
          <p:cNvPr id="14" name="Google Shape;131;p17"/>
          <p:cNvSpPr/>
          <p:nvPr/>
        </p:nvSpPr>
        <p:spPr>
          <a:xfrm>
            <a:off x="2732049" y="2338959"/>
            <a:ext cx="71367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5" name="Rectangle 14"/>
          <p:cNvSpPr/>
          <p:nvPr/>
        </p:nvSpPr>
        <p:spPr>
          <a:xfrm>
            <a:off x="2923226" y="2451086"/>
            <a:ext cx="6745953" cy="584775"/>
          </a:xfrm>
          <a:prstGeom prst="rect">
            <a:avLst/>
          </a:prstGeom>
        </p:spPr>
        <p:txBody>
          <a:bodyPr wrap="squar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select(</a:t>
            </a:r>
            <a:r>
              <a:rPr lang="en-US" sz="3200" dirty="0">
                <a:solidFill>
                  <a:srgbClr val="0365C0"/>
                </a:solidFill>
                <a:latin typeface="Consolas" panose="020B0609020204030204" pitchFamily="49" charset="0"/>
                <a:ea typeface="Courier New"/>
                <a:cs typeface="Consolas" panose="020B0609020204030204" pitchFamily="49" charset="0"/>
                <a:sym typeface="Courier New"/>
              </a:rPr>
              <a:t>chem,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6" name="Google Shape;171;p20"/>
          <p:cNvSpPr txBox="1"/>
          <p:nvPr/>
        </p:nvSpPr>
        <p:spPr>
          <a:xfrm>
            <a:off x="2886227" y="1725727"/>
            <a:ext cx="8266444" cy="584860"/>
          </a:xfrm>
          <a:prstGeom prst="rect">
            <a:avLst/>
          </a:prstGeom>
          <a:noFill/>
          <a:ln>
            <a:noFill/>
          </a:ln>
        </p:spPr>
        <p:txBody>
          <a:bodyPr spcFirstLastPara="1" wrap="square" lIns="0" tIns="6455" rIns="0" bIns="0" anchor="t" anchorCtr="0">
            <a:noAutofit/>
          </a:bodyPr>
          <a:lstStyle/>
          <a:p>
            <a:pPr marL="6803"/>
            <a:r>
              <a:rPr lang="en-US" sz="3200" dirty="0">
                <a:latin typeface="+mj-lt"/>
                <a:ea typeface="Calibri"/>
                <a:cs typeface="Calibri"/>
                <a:sym typeface="Calibri"/>
              </a:rPr>
              <a:t>Extract columns from a data frame </a:t>
            </a:r>
            <a:r>
              <a:rPr lang="en-US" sz="3200" b="1" dirty="0">
                <a:latin typeface="+mj-lt"/>
                <a:ea typeface="Calibri"/>
                <a:cs typeface="Calibri"/>
                <a:sym typeface="Calibri"/>
              </a:rPr>
              <a:t>by name</a:t>
            </a:r>
            <a:endParaRPr sz="2652" b="1" dirty="0">
              <a:latin typeface="+mj-lt"/>
              <a:ea typeface="Calibri"/>
              <a:cs typeface="Calibri"/>
              <a:sym typeface="Calibri"/>
            </a:endParaRPr>
          </a:p>
        </p:txBody>
      </p:sp>
      <p:graphicFrame>
        <p:nvGraphicFramePr>
          <p:cNvPr id="4" name="Table 3"/>
          <p:cNvGraphicFramePr>
            <a:graphicFrameLocks noGrp="1"/>
          </p:cNvGraphicFramePr>
          <p:nvPr>
            <p:extLst>
              <p:ext uri="{D42A27DB-BD31-4B8C-83A1-F6EECF244321}">
                <p14:modId xmlns:p14="http://schemas.microsoft.com/office/powerpoint/2010/main" val="3427850494"/>
              </p:ext>
            </p:extLst>
          </p:nvPr>
        </p:nvGraphicFramePr>
        <p:xfrm>
          <a:off x="1127833" y="4160717"/>
          <a:ext cx="4826000" cy="2233477"/>
        </p:xfrm>
        <a:graphic>
          <a:graphicData uri="http://schemas.openxmlformats.org/drawingml/2006/table">
            <a:tbl>
              <a:tblPr/>
              <a:tblGrid>
                <a:gridCol w="1092200">
                  <a:extLst>
                    <a:ext uri="{9D8B030D-6E8A-4147-A177-3AD203B41FA5}">
                      <a16:colId xmlns:a16="http://schemas.microsoft.com/office/drawing/2014/main" val="2581507180"/>
                    </a:ext>
                  </a:extLst>
                </a:gridCol>
                <a:gridCol w="1397000">
                  <a:extLst>
                    <a:ext uri="{9D8B030D-6E8A-4147-A177-3AD203B41FA5}">
                      <a16:colId xmlns:a16="http://schemas.microsoft.com/office/drawing/2014/main" val="3049758104"/>
                    </a:ext>
                  </a:extLst>
                </a:gridCol>
                <a:gridCol w="1270000">
                  <a:extLst>
                    <a:ext uri="{9D8B030D-6E8A-4147-A177-3AD203B41FA5}">
                      <a16:colId xmlns:a16="http://schemas.microsoft.com/office/drawing/2014/main" val="2722530986"/>
                    </a:ext>
                  </a:extLst>
                </a:gridCol>
                <a:gridCol w="1066800">
                  <a:extLst>
                    <a:ext uri="{9D8B030D-6E8A-4147-A177-3AD203B41FA5}">
                      <a16:colId xmlns:a16="http://schemas.microsoft.com/office/drawing/2014/main" val="2802192968"/>
                    </a:ext>
                  </a:extLst>
                </a:gridCol>
              </a:tblGrid>
              <a:tr h="734025">
                <a:tc>
                  <a:txBody>
                    <a:bodyPr/>
                    <a:lstStyle/>
                    <a:p>
                      <a:pPr algn="ctr" rtl="0" fontAlgn="ctr"/>
                      <a:r>
                        <a:rPr lang="en-US" sz="1800" b="1" i="0" u="none" strike="noStrike" dirty="0" err="1">
                          <a:solidFill>
                            <a:srgbClr val="FFFFFF"/>
                          </a:solidFill>
                          <a:effectLst/>
                          <a:latin typeface="Arial" panose="020B0604020202020204" pitchFamily="34" charset="0"/>
                        </a:rPr>
                        <a:t>mrn</a:t>
                      </a:r>
                      <a:endParaRPr lang="en-US" sz="18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dirty="0">
                          <a:solidFill>
                            <a:srgbClr val="FFFFFF"/>
                          </a:solidFill>
                          <a:effectLst/>
                          <a:latin typeface="Arial" panose="020B0604020202020204" pitchFamily="34" charset="0"/>
                        </a:rPr>
                        <a:t>gender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1800" b="1" i="0" u="none" strike="noStrike">
                          <a:solidFill>
                            <a:srgbClr val="FFFFFF"/>
                          </a:solidFill>
                          <a:effectLst/>
                          <a:latin typeface="Arial" panose="020B0604020202020204" pitchFamily="34" charset="0"/>
                        </a:rPr>
                        <a:t>last_name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dirty="0">
                          <a:solidFill>
                            <a:srgbClr val="FFFFFF"/>
                          </a:solidFill>
                          <a:effectLst/>
                          <a:latin typeface="Arial" panose="020B0604020202020204" pitchFamily="34" charset="0"/>
                        </a:rPr>
                        <a:t>test</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2011105334"/>
                  </a:ext>
                </a:extLst>
              </a:tr>
              <a:tr h="368975">
                <a:tc>
                  <a:txBody>
                    <a:bodyPr/>
                    <a:lstStyle/>
                    <a:p>
                      <a:pPr algn="ctr" rtl="0" fontAlgn="ctr"/>
                      <a:r>
                        <a:rPr lang="en-US" sz="1800" b="0" i="0" u="none" strike="noStrike" dirty="0">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err="1">
                          <a:solidFill>
                            <a:srgbClr val="000000"/>
                          </a:solidFill>
                          <a:effectLst/>
                          <a:latin typeface="Arial" panose="020B0604020202020204" pitchFamily="34" charset="0"/>
                        </a:rPr>
                        <a:t>harrell</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fontAlgn="b"/>
                      <a:r>
                        <a:rPr lang="en-US" sz="1800" b="0" i="0" u="none" strike="noStrike" dirty="0">
                          <a:solidFill>
                            <a:srgbClr val="000000"/>
                          </a:solidFill>
                          <a:effectLst/>
                          <a:latin typeface="Arial" panose="020B0604020202020204" pitchFamily="34" charset="0"/>
                          <a:cs typeface="Arial" panose="020B0604020202020204" pitchFamily="34" charset="0"/>
                        </a:rPr>
                        <a:t>creatinine</a:t>
                      </a:r>
                    </a:p>
                  </a:txBody>
                  <a:tcPr marL="9525" marR="9525" marT="9525" marB="0" anchor="b">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868112959"/>
                  </a:ext>
                </a:extLst>
              </a:tr>
              <a:tr h="380751">
                <a:tc>
                  <a:txBody>
                    <a:bodyPr/>
                    <a:lstStyle/>
                    <a:p>
                      <a:pPr algn="ctr" rtl="0" fontAlgn="ctr"/>
                      <a:r>
                        <a:rPr lang="en-US" sz="1800" b="0" i="0" u="none" strike="noStrike">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err="1">
                          <a:solidFill>
                            <a:srgbClr val="000000"/>
                          </a:solidFill>
                          <a:effectLst/>
                          <a:latin typeface="Arial" panose="020B0604020202020204" pitchFamily="34" charset="0"/>
                        </a:rPr>
                        <a:t>huffman</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fontAlgn="b"/>
                      <a:r>
                        <a:rPr lang="en-US" sz="1800" b="0" i="0" u="none" strike="noStrike" dirty="0">
                          <a:solidFill>
                            <a:srgbClr val="000000"/>
                          </a:solidFill>
                          <a:effectLst/>
                          <a:latin typeface="Arial" panose="020B0604020202020204" pitchFamily="34" charset="0"/>
                          <a:cs typeface="Arial" panose="020B0604020202020204" pitchFamily="34" charset="0"/>
                        </a:rPr>
                        <a:t>globulin</a:t>
                      </a:r>
                    </a:p>
                  </a:txBody>
                  <a:tcPr marL="9525" marR="9525" marT="9525" marB="0" anchor="b">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574073067"/>
                  </a:ext>
                </a:extLst>
              </a:tr>
              <a:tr h="380751">
                <a:tc>
                  <a:txBody>
                    <a:bodyPr/>
                    <a:lstStyle/>
                    <a:p>
                      <a:pPr algn="ctr" rtl="0" fontAlgn="ctr"/>
                      <a:r>
                        <a:rPr lang="en-US" sz="18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coffee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fontAlgn="b"/>
                      <a:r>
                        <a:rPr lang="en-US" sz="1800" b="0" i="0" u="none" strike="noStrike" dirty="0">
                          <a:solidFill>
                            <a:srgbClr val="000000"/>
                          </a:solidFill>
                          <a:effectLst/>
                          <a:latin typeface="Arial" panose="020B0604020202020204" pitchFamily="34" charset="0"/>
                          <a:cs typeface="Arial" panose="020B0604020202020204" pitchFamily="34" charset="0"/>
                        </a:rPr>
                        <a:t>glucose</a:t>
                      </a:r>
                    </a:p>
                  </a:txBody>
                  <a:tcPr marL="9525" marR="9525" marT="9525" marB="0" anchor="b">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559666717"/>
                  </a:ext>
                </a:extLst>
              </a:tr>
              <a:tr h="368975">
                <a:tc>
                  <a:txBody>
                    <a:bodyPr/>
                    <a:lstStyle/>
                    <a:p>
                      <a:pPr algn="ctr" rtl="0" fontAlgn="ctr"/>
                      <a:r>
                        <a:rPr lang="en-US" sz="1800" b="0" i="0" u="none" strike="noStrike">
                          <a:solidFill>
                            <a:srgbClr val="000000"/>
                          </a:solidFill>
                          <a:effectLst/>
                          <a:latin typeface="Arial" panose="020B0604020202020204" pitchFamily="34" charset="0"/>
                        </a:rPr>
                        <a:t>5000533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tc>
                  <a:txBody>
                    <a:bodyPr/>
                    <a:lstStyle/>
                    <a:p>
                      <a:pPr algn="ctr" rtl="0" fontAlgn="ctr"/>
                      <a:r>
                        <a:rPr lang="en-US" sz="1800" b="0" i="0" u="none" strike="noStrike" dirty="0" err="1">
                          <a:solidFill>
                            <a:srgbClr val="000000"/>
                          </a:solidFill>
                          <a:effectLst/>
                          <a:latin typeface="Arial" panose="020B0604020202020204" pitchFamily="34" charset="0"/>
                        </a:rPr>
                        <a:t>baldwin</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iron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extLst>
                  <a:ext uri="{0D108BD9-81ED-4DB2-BD59-A6C34878D82A}">
                    <a16:rowId xmlns:a16="http://schemas.microsoft.com/office/drawing/2014/main" val="331576234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661849012"/>
              </p:ext>
            </p:extLst>
          </p:nvPr>
        </p:nvGraphicFramePr>
        <p:xfrm>
          <a:off x="7689850" y="4160718"/>
          <a:ext cx="2362200" cy="2233477"/>
        </p:xfrm>
        <a:graphic>
          <a:graphicData uri="http://schemas.openxmlformats.org/drawingml/2006/table">
            <a:tbl>
              <a:tblPr/>
              <a:tblGrid>
                <a:gridCol w="1092200">
                  <a:extLst>
                    <a:ext uri="{9D8B030D-6E8A-4147-A177-3AD203B41FA5}">
                      <a16:colId xmlns:a16="http://schemas.microsoft.com/office/drawing/2014/main" val="346107332"/>
                    </a:ext>
                  </a:extLst>
                </a:gridCol>
                <a:gridCol w="1270000">
                  <a:extLst>
                    <a:ext uri="{9D8B030D-6E8A-4147-A177-3AD203B41FA5}">
                      <a16:colId xmlns:a16="http://schemas.microsoft.com/office/drawing/2014/main" val="110457162"/>
                    </a:ext>
                  </a:extLst>
                </a:gridCol>
              </a:tblGrid>
              <a:tr h="734025">
                <a:tc>
                  <a:txBody>
                    <a:bodyPr/>
                    <a:lstStyle/>
                    <a:p>
                      <a:pPr algn="ctr" rtl="0" fontAlgn="ctr"/>
                      <a:r>
                        <a:rPr lang="en-US" sz="1800" b="1" i="0" u="none" strike="noStrike">
                          <a:solidFill>
                            <a:srgbClr val="FFFFFF"/>
                          </a:solidFill>
                          <a:effectLst/>
                          <a:latin typeface="Arial" panose="020B0604020202020204" pitchFamily="34" charset="0"/>
                        </a:rPr>
                        <a:t>mrn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dirty="0" err="1">
                          <a:solidFill>
                            <a:srgbClr val="FFFFFF"/>
                          </a:solidFill>
                          <a:effectLst/>
                          <a:latin typeface="Arial" panose="020B0604020202020204" pitchFamily="34" charset="0"/>
                        </a:rPr>
                        <a:t>last_name</a:t>
                      </a:r>
                      <a:endParaRPr lang="en-US" sz="18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120289105"/>
                  </a:ext>
                </a:extLst>
              </a:tr>
              <a:tr h="368975">
                <a:tc>
                  <a:txBody>
                    <a:bodyPr/>
                    <a:lstStyle/>
                    <a:p>
                      <a:pPr algn="ctr" rtl="0" fontAlgn="ctr"/>
                      <a:r>
                        <a:rPr lang="en-US" sz="1800" b="0" i="0" u="none" strike="noStrike">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err="1">
                          <a:solidFill>
                            <a:srgbClr val="000000"/>
                          </a:solidFill>
                          <a:effectLst/>
                          <a:latin typeface="Arial" panose="020B0604020202020204" pitchFamily="34" charset="0"/>
                        </a:rPr>
                        <a:t>harrell</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960000228"/>
                  </a:ext>
                </a:extLst>
              </a:tr>
              <a:tr h="380751">
                <a:tc>
                  <a:txBody>
                    <a:bodyPr/>
                    <a:lstStyle/>
                    <a:p>
                      <a:pPr algn="ctr" rtl="0" fontAlgn="ctr"/>
                      <a:r>
                        <a:rPr lang="en-US" sz="1800" b="0" i="0" u="none" strike="noStrike">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err="1">
                          <a:solidFill>
                            <a:srgbClr val="000000"/>
                          </a:solidFill>
                          <a:effectLst/>
                          <a:latin typeface="Arial" panose="020B0604020202020204" pitchFamily="34" charset="0"/>
                        </a:rPr>
                        <a:t>huffman</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765887066"/>
                  </a:ext>
                </a:extLst>
              </a:tr>
              <a:tr h="380751">
                <a:tc>
                  <a:txBody>
                    <a:bodyPr/>
                    <a:lstStyle/>
                    <a:p>
                      <a:pPr algn="ctr" rtl="0" fontAlgn="ctr"/>
                      <a:r>
                        <a:rPr lang="en-US" sz="18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coffee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134464694"/>
                  </a:ext>
                </a:extLst>
              </a:tr>
              <a:tr h="368975">
                <a:tc>
                  <a:txBody>
                    <a:bodyPr/>
                    <a:lstStyle/>
                    <a:p>
                      <a:pPr algn="ctr" rtl="0" fontAlgn="ctr"/>
                      <a:r>
                        <a:rPr lang="en-US" sz="1800" b="0" i="0" u="none" strike="noStrike">
                          <a:solidFill>
                            <a:srgbClr val="000000"/>
                          </a:solidFill>
                          <a:effectLst/>
                          <a:latin typeface="Arial" panose="020B0604020202020204" pitchFamily="34" charset="0"/>
                        </a:rPr>
                        <a:t>5000533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err="1">
                          <a:solidFill>
                            <a:srgbClr val="000000"/>
                          </a:solidFill>
                          <a:effectLst/>
                          <a:latin typeface="Arial" panose="020B0604020202020204" pitchFamily="34" charset="0"/>
                        </a:rPr>
                        <a:t>baldwin</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504530610"/>
                  </a:ext>
                </a:extLst>
              </a:tr>
            </a:tbl>
          </a:graphicData>
        </a:graphic>
      </p:graphicFrame>
      <p:sp>
        <p:nvSpPr>
          <p:cNvPr id="20" name="Google Shape;196;p22"/>
          <p:cNvSpPr txBox="1"/>
          <p:nvPr/>
        </p:nvSpPr>
        <p:spPr>
          <a:xfrm rot="5400000">
            <a:off x="5758981" y="5253208"/>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sp>
        <p:nvSpPr>
          <p:cNvPr id="24" name="Google Shape;196;p22"/>
          <p:cNvSpPr txBox="1"/>
          <p:nvPr/>
        </p:nvSpPr>
        <p:spPr>
          <a:xfrm>
            <a:off x="3121042" y="6279142"/>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sp>
        <p:nvSpPr>
          <p:cNvPr id="25" name="Google Shape;168;p20"/>
          <p:cNvSpPr txBox="1">
            <a:spLocks/>
          </p:cNvSpPr>
          <p:nvPr/>
        </p:nvSpPr>
        <p:spPr>
          <a:xfrm>
            <a:off x="5236567" y="684400"/>
            <a:ext cx="2119273"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dirty="0">
                <a:solidFill>
                  <a:srgbClr val="000000"/>
                </a:solidFill>
              </a:rPr>
              <a:t>select()</a:t>
            </a:r>
            <a:endParaRPr lang="en-US" dirty="0"/>
          </a:p>
        </p:txBody>
      </p:sp>
    </p:spTree>
    <p:extLst>
      <p:ext uri="{BB962C8B-B14F-4D97-AF65-F5344CB8AC3E}">
        <p14:creationId xmlns:p14="http://schemas.microsoft.com/office/powerpoint/2010/main" val="396106360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21" name="Google Shape;199;p22" hidden="1"/>
          <p:cNvGraphicFramePr/>
          <p:nvPr/>
        </p:nvGraphicFramePr>
        <p:xfrm>
          <a:off x="6870169" y="3499933"/>
          <a:ext cx="3884753" cy="3171090"/>
        </p:xfrm>
        <a:graphic>
          <a:graphicData uri="http://schemas.openxmlformats.org/drawingml/2006/table">
            <a:tbl>
              <a:tblPr>
                <a:noFill/>
              </a:tblPr>
              <a:tblGrid>
                <a:gridCol w="2180430">
                  <a:extLst>
                    <a:ext uri="{9D8B030D-6E8A-4147-A177-3AD203B41FA5}">
                      <a16:colId xmlns:a16="http://schemas.microsoft.com/office/drawing/2014/main" val="20000"/>
                    </a:ext>
                  </a:extLst>
                </a:gridCol>
                <a:gridCol w="1704323">
                  <a:extLst>
                    <a:ext uri="{9D8B030D-6E8A-4147-A177-3AD203B41FA5}">
                      <a16:colId xmlns:a16="http://schemas.microsoft.com/office/drawing/2014/main" val="20001"/>
                    </a:ext>
                  </a:extLst>
                </a:gridCol>
              </a:tblGrid>
              <a:tr h="459090">
                <a:tc>
                  <a:txBody>
                    <a:bodyPr/>
                    <a:lstStyle/>
                    <a:p>
                      <a:pPr marL="0" lvl="0" indent="0" algn="ctr" rtl="0">
                        <a:spcBef>
                          <a:spcPts val="0"/>
                        </a:spcBef>
                        <a:spcAft>
                          <a:spcPts val="0"/>
                        </a:spcAft>
                        <a:buNone/>
                      </a:pPr>
                      <a:r>
                        <a:rPr lang="en-US" sz="1200" b="1" dirty="0">
                          <a:solidFill>
                            <a:schemeClr val="lt1"/>
                          </a:solidFill>
                        </a:rPr>
                        <a:t>description</a:t>
                      </a:r>
                      <a:endParaRPr sz="1200" b="1" dirty="0">
                        <a:solidFill>
                          <a:schemeClr val="lt1"/>
                        </a:solidFill>
                      </a:endParaRPr>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B w="18975" cap="flat" cmpd="sng">
                      <a:solidFill>
                        <a:srgbClr val="FFFFFF"/>
                      </a:solidFill>
                      <a:prstDash val="solid"/>
                      <a:round/>
                      <a:headEnd type="none" w="sm" len="sm"/>
                      <a:tailEnd type="none" w="sm" len="sm"/>
                    </a:lnB>
                    <a:solidFill>
                      <a:srgbClr val="538DD5"/>
                    </a:solidFill>
                  </a:tcPr>
                </a:tc>
                <a:tc>
                  <a:txBody>
                    <a:bodyPr/>
                    <a:lstStyle/>
                    <a:p>
                      <a:pPr marL="0" lvl="0" indent="0" algn="ctr" rtl="0">
                        <a:spcBef>
                          <a:spcPts val="0"/>
                        </a:spcBef>
                        <a:spcAft>
                          <a:spcPts val="0"/>
                        </a:spcAft>
                        <a:buNone/>
                      </a:pPr>
                      <a:r>
                        <a:rPr lang="en-US" sz="1200" b="1" dirty="0">
                          <a:solidFill>
                            <a:schemeClr val="lt1"/>
                          </a:solidFill>
                        </a:rPr>
                        <a:t>department</a:t>
                      </a:r>
                      <a:endParaRPr sz="1200" b="1" dirty="0">
                        <a:solidFill>
                          <a:schemeClr val="lt1"/>
                        </a:solidFill>
                      </a:endParaRPr>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B w="18975" cap="flat" cmpd="sng">
                      <a:solidFill>
                        <a:srgbClr val="FFFFFF"/>
                      </a:solidFill>
                      <a:prstDash val="solid"/>
                      <a:round/>
                      <a:headEnd type="none" w="sm" len="sm"/>
                      <a:tailEnd type="none" w="sm" len="sm"/>
                    </a:lnB>
                    <a:solidFill>
                      <a:srgbClr val="538DD5"/>
                    </a:solidFill>
                  </a:tcPr>
                </a:tc>
                <a:extLst>
                  <a:ext uri="{0D108BD9-81ED-4DB2-BD59-A6C34878D82A}">
                    <a16:rowId xmlns:a16="http://schemas.microsoft.com/office/drawing/2014/main" val="10000"/>
                  </a:ext>
                </a:extLst>
              </a:tr>
              <a:tr h="717345">
                <a:tc>
                  <a:txBody>
                    <a:bodyPr/>
                    <a:lstStyle/>
                    <a:p>
                      <a:pPr marL="0" lvl="0" indent="0" algn="ctr" rtl="0">
                        <a:spcBef>
                          <a:spcPts val="0"/>
                        </a:spcBef>
                        <a:spcAft>
                          <a:spcPts val="0"/>
                        </a:spcAft>
                        <a:buNone/>
                      </a:pPr>
                      <a:r>
                        <a:rPr lang="en-US" sz="1200" dirty="0"/>
                        <a:t>PROTHROMBIN TIME</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18975" cap="flat" cmpd="sng">
                      <a:solidFill>
                        <a:srgbClr val="FFFFFF"/>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a:t>INTERNAL MEDICINE CLINIC</a:t>
                      </a:r>
                      <a:endParaRPr sz="120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18975" cap="flat" cmpd="sng">
                      <a:solidFill>
                        <a:srgbClr val="FFFFFF"/>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1"/>
                  </a:ext>
                </a:extLst>
              </a:tr>
              <a:tr h="717345">
                <a:tc>
                  <a:txBody>
                    <a:bodyPr/>
                    <a:lstStyle/>
                    <a:p>
                      <a:pPr marL="0" lvl="0" indent="0" algn="ctr" rtl="0">
                        <a:spcBef>
                          <a:spcPts val="0"/>
                        </a:spcBef>
                        <a:spcAft>
                          <a:spcPts val="0"/>
                        </a:spcAft>
                        <a:buNone/>
                      </a:pPr>
                      <a:r>
                        <a:rPr lang="en-US" sz="1200" dirty="0"/>
                        <a:t>BASIC METABOLIC PANEL</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INTERNAL MEDICINE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2"/>
                  </a:ext>
                </a:extLst>
              </a:tr>
              <a:tr h="717345">
                <a:tc>
                  <a:txBody>
                    <a:bodyPr/>
                    <a:lstStyle/>
                    <a:p>
                      <a:pPr marL="0" lvl="0" indent="0" algn="ctr" rtl="0">
                        <a:spcBef>
                          <a:spcPts val="0"/>
                        </a:spcBef>
                        <a:spcAft>
                          <a:spcPts val="0"/>
                        </a:spcAft>
                        <a:buNone/>
                      </a:pPr>
                      <a:r>
                        <a:rPr lang="en-US" sz="1200"/>
                        <a:t>THYROID STIMULATING HORMONE</a:t>
                      </a:r>
                      <a:endParaRPr sz="120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ENDOCRINOLOGY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3"/>
                  </a:ext>
                </a:extLst>
              </a:tr>
              <a:tr h="559965">
                <a:tc>
                  <a:txBody>
                    <a:bodyPr/>
                    <a:lstStyle/>
                    <a:p>
                      <a:pPr marL="0" lvl="0" indent="0" algn="ctr" rtl="0">
                        <a:spcBef>
                          <a:spcPts val="0"/>
                        </a:spcBef>
                        <a:spcAft>
                          <a:spcPts val="0"/>
                        </a:spcAft>
                        <a:buNone/>
                      </a:pPr>
                      <a:r>
                        <a:rPr lang="en-US" sz="1200" dirty="0"/>
                        <a:t>T4, FREE</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ENDOCRINOLOGY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4"/>
                  </a:ext>
                </a:extLst>
              </a:tr>
            </a:tbl>
          </a:graphicData>
        </a:graphic>
      </p:graphicFrame>
      <p:sp>
        <p:nvSpPr>
          <p:cNvPr id="18" name="Google Shape;197;p22"/>
          <p:cNvSpPr/>
          <p:nvPr/>
        </p:nvSpPr>
        <p:spPr>
          <a:xfrm>
            <a:off x="6504143" y="5070610"/>
            <a:ext cx="361572" cy="206847"/>
          </a:xfrm>
          <a:custGeom>
            <a:avLst/>
            <a:gdLst/>
            <a:ahLst/>
            <a:cxnLst/>
            <a:rect l="l" t="t" r="r" b="b"/>
            <a:pathLst>
              <a:path w="622300" h="382270" extrusionOk="0">
                <a:moveTo>
                  <a:pt x="357633" y="0"/>
                </a:moveTo>
                <a:lnTo>
                  <a:pt x="357633" y="133826"/>
                </a:lnTo>
                <a:lnTo>
                  <a:pt x="0" y="133826"/>
                </a:lnTo>
                <a:lnTo>
                  <a:pt x="0" y="247817"/>
                </a:lnTo>
                <a:lnTo>
                  <a:pt x="357633" y="247817"/>
                </a:lnTo>
                <a:lnTo>
                  <a:pt x="357633" y="381642"/>
                </a:lnTo>
                <a:lnTo>
                  <a:pt x="622085" y="190821"/>
                </a:lnTo>
                <a:lnTo>
                  <a:pt x="357633"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3" name="Google Shape;196;p22"/>
          <p:cNvSpPr txBox="1"/>
          <p:nvPr/>
        </p:nvSpPr>
        <p:spPr>
          <a:xfrm>
            <a:off x="2310063" y="3565629"/>
            <a:ext cx="2230187" cy="409471"/>
          </a:xfrm>
          <a:prstGeom prst="rect">
            <a:avLst/>
          </a:prstGeom>
          <a:noFill/>
          <a:ln>
            <a:noFill/>
          </a:ln>
        </p:spPr>
        <p:txBody>
          <a:bodyPr spcFirstLastPara="1" wrap="square" lIns="0" tIns="8156" rIns="0" bIns="0" anchor="t" anchorCtr="0">
            <a:noAutofit/>
          </a:bodyPr>
          <a:lstStyle/>
          <a:p>
            <a:pPr marL="6803" algn="ctr"/>
            <a:r>
              <a:rPr lang="en-US" sz="2400" b="1" dirty="0">
                <a:solidFill>
                  <a:srgbClr val="0365C0"/>
                </a:solidFill>
                <a:latin typeface="+mj-lt"/>
                <a:ea typeface="Courier New"/>
                <a:cs typeface="Consolas" panose="020B0609020204030204" pitchFamily="49" charset="0"/>
                <a:sym typeface="Courier New"/>
              </a:rPr>
              <a:t>chem</a:t>
            </a:r>
            <a:endParaRPr sz="2196" b="1" dirty="0">
              <a:latin typeface="+mj-lt"/>
              <a:ea typeface="Calibri"/>
              <a:cs typeface="Calibri"/>
              <a:sym typeface="Calibri"/>
            </a:endParaRPr>
          </a:p>
        </p:txBody>
      </p:sp>
      <p:sp>
        <p:nvSpPr>
          <p:cNvPr id="14" name="Google Shape;131;p17"/>
          <p:cNvSpPr/>
          <p:nvPr/>
        </p:nvSpPr>
        <p:spPr>
          <a:xfrm>
            <a:off x="1962615" y="2338959"/>
            <a:ext cx="7616284"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5" name="Rectangle 14"/>
          <p:cNvSpPr/>
          <p:nvPr/>
        </p:nvSpPr>
        <p:spPr>
          <a:xfrm>
            <a:off x="2189729" y="2435839"/>
            <a:ext cx="7296854" cy="584775"/>
          </a:xfrm>
          <a:prstGeom prst="rect">
            <a:avLst/>
          </a:prstGeom>
        </p:spPr>
        <p:txBody>
          <a:bodyPr wrap="squar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select(</a:t>
            </a:r>
            <a:r>
              <a:rPr lang="en-US" sz="3200" dirty="0">
                <a:solidFill>
                  <a:srgbClr val="0365C0"/>
                </a:solidFill>
                <a:latin typeface="Consolas" panose="020B0609020204030204" pitchFamily="49" charset="0"/>
                <a:ea typeface="Courier New"/>
                <a:cs typeface="Consolas" panose="020B0609020204030204" pitchFamily="49" charset="0"/>
                <a:sym typeface="Courier New"/>
              </a:rPr>
              <a:t>chem, </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6" name="Google Shape;171;p20"/>
          <p:cNvSpPr txBox="1"/>
          <p:nvPr/>
        </p:nvSpPr>
        <p:spPr>
          <a:xfrm>
            <a:off x="2886227" y="1725727"/>
            <a:ext cx="8266444" cy="584860"/>
          </a:xfrm>
          <a:prstGeom prst="rect">
            <a:avLst/>
          </a:prstGeom>
          <a:noFill/>
          <a:ln>
            <a:noFill/>
          </a:ln>
        </p:spPr>
        <p:txBody>
          <a:bodyPr spcFirstLastPara="1" wrap="square" lIns="0" tIns="6455" rIns="0" bIns="0" anchor="t" anchorCtr="0">
            <a:noAutofit/>
          </a:bodyPr>
          <a:lstStyle/>
          <a:p>
            <a:pPr marL="6803"/>
            <a:r>
              <a:rPr lang="en-US" sz="3200" dirty="0">
                <a:latin typeface="+mj-lt"/>
                <a:ea typeface="Calibri"/>
                <a:cs typeface="Calibri"/>
                <a:sym typeface="Calibri"/>
              </a:rPr>
              <a:t>Extract columns from a data frame </a:t>
            </a:r>
            <a:r>
              <a:rPr lang="en-US" sz="3200" b="1" dirty="0">
                <a:latin typeface="+mj-lt"/>
                <a:ea typeface="Calibri"/>
                <a:cs typeface="Calibri"/>
                <a:sym typeface="Calibri"/>
              </a:rPr>
              <a:t>by name</a:t>
            </a:r>
            <a:endParaRPr sz="2652" b="1" dirty="0">
              <a:latin typeface="+mj-lt"/>
              <a:ea typeface="Calibri"/>
              <a:cs typeface="Calibri"/>
              <a:sym typeface="Calibri"/>
            </a:endParaRPr>
          </a:p>
        </p:txBody>
      </p:sp>
      <p:graphicFrame>
        <p:nvGraphicFramePr>
          <p:cNvPr id="4" name="Table 3"/>
          <p:cNvGraphicFramePr>
            <a:graphicFrameLocks noGrp="1"/>
          </p:cNvGraphicFramePr>
          <p:nvPr>
            <p:extLst>
              <p:ext uri="{D42A27DB-BD31-4B8C-83A1-F6EECF244321}">
                <p14:modId xmlns:p14="http://schemas.microsoft.com/office/powerpoint/2010/main" val="740017180"/>
              </p:ext>
            </p:extLst>
          </p:nvPr>
        </p:nvGraphicFramePr>
        <p:xfrm>
          <a:off x="1012156" y="4167322"/>
          <a:ext cx="4826000" cy="2233477"/>
        </p:xfrm>
        <a:graphic>
          <a:graphicData uri="http://schemas.openxmlformats.org/drawingml/2006/table">
            <a:tbl>
              <a:tblPr/>
              <a:tblGrid>
                <a:gridCol w="1092200">
                  <a:extLst>
                    <a:ext uri="{9D8B030D-6E8A-4147-A177-3AD203B41FA5}">
                      <a16:colId xmlns:a16="http://schemas.microsoft.com/office/drawing/2014/main" val="2581507180"/>
                    </a:ext>
                  </a:extLst>
                </a:gridCol>
                <a:gridCol w="1397000">
                  <a:extLst>
                    <a:ext uri="{9D8B030D-6E8A-4147-A177-3AD203B41FA5}">
                      <a16:colId xmlns:a16="http://schemas.microsoft.com/office/drawing/2014/main" val="3049758104"/>
                    </a:ext>
                  </a:extLst>
                </a:gridCol>
                <a:gridCol w="1270000">
                  <a:extLst>
                    <a:ext uri="{9D8B030D-6E8A-4147-A177-3AD203B41FA5}">
                      <a16:colId xmlns:a16="http://schemas.microsoft.com/office/drawing/2014/main" val="2722530986"/>
                    </a:ext>
                  </a:extLst>
                </a:gridCol>
                <a:gridCol w="1066800">
                  <a:extLst>
                    <a:ext uri="{9D8B030D-6E8A-4147-A177-3AD203B41FA5}">
                      <a16:colId xmlns:a16="http://schemas.microsoft.com/office/drawing/2014/main" val="2802192968"/>
                    </a:ext>
                  </a:extLst>
                </a:gridCol>
              </a:tblGrid>
              <a:tr h="734025">
                <a:tc>
                  <a:txBody>
                    <a:bodyPr/>
                    <a:lstStyle/>
                    <a:p>
                      <a:pPr algn="ctr" rtl="0" fontAlgn="ctr"/>
                      <a:r>
                        <a:rPr lang="en-US" sz="1800" b="1" i="0" u="none" strike="noStrike" dirty="0" err="1">
                          <a:solidFill>
                            <a:srgbClr val="FFFFFF"/>
                          </a:solidFill>
                          <a:effectLst/>
                          <a:latin typeface="Arial" panose="020B0604020202020204" pitchFamily="34" charset="0"/>
                        </a:rPr>
                        <a:t>mrn</a:t>
                      </a:r>
                      <a:endParaRPr lang="en-US" sz="18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1800" b="1" i="0" u="none" strike="noStrike" dirty="0">
                          <a:solidFill>
                            <a:srgbClr val="FFFFFF"/>
                          </a:solidFill>
                          <a:effectLst/>
                          <a:latin typeface="Arial" panose="020B0604020202020204" pitchFamily="34" charset="0"/>
                        </a:rPr>
                        <a:t>gender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a:solidFill>
                            <a:srgbClr val="FFFFFF"/>
                          </a:solidFill>
                          <a:effectLst/>
                          <a:latin typeface="Arial" panose="020B0604020202020204" pitchFamily="34" charset="0"/>
                        </a:rPr>
                        <a:t>last_name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1800" b="1" i="0" u="none" strike="noStrike" dirty="0">
                          <a:solidFill>
                            <a:srgbClr val="FFFFFF"/>
                          </a:solidFill>
                          <a:effectLst/>
                          <a:latin typeface="Arial" panose="020B0604020202020204" pitchFamily="34" charset="0"/>
                        </a:rPr>
                        <a:t>test</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2011105334"/>
                  </a:ext>
                </a:extLst>
              </a:tr>
              <a:tr h="368975">
                <a:tc>
                  <a:txBody>
                    <a:bodyPr/>
                    <a:lstStyle/>
                    <a:p>
                      <a:pPr algn="ctr" rtl="0" fontAlgn="ctr"/>
                      <a:r>
                        <a:rPr lang="en-US" sz="1800" b="0" i="0" u="none" strike="noStrike" dirty="0">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err="1">
                          <a:solidFill>
                            <a:srgbClr val="000000"/>
                          </a:solidFill>
                          <a:effectLst/>
                          <a:latin typeface="Arial" panose="020B0604020202020204" pitchFamily="34" charset="0"/>
                        </a:rPr>
                        <a:t>harrell</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fontAlgn="b"/>
                      <a:r>
                        <a:rPr lang="en-US" sz="1800" b="0" i="0" u="none" strike="noStrike" dirty="0">
                          <a:solidFill>
                            <a:srgbClr val="000000"/>
                          </a:solidFill>
                          <a:effectLst/>
                          <a:latin typeface="Arial" panose="020B0604020202020204" pitchFamily="34" charset="0"/>
                          <a:cs typeface="Arial" panose="020B0604020202020204" pitchFamily="34" charset="0"/>
                        </a:rPr>
                        <a:t>creatinine</a:t>
                      </a:r>
                    </a:p>
                  </a:txBody>
                  <a:tcPr marL="9525" marR="9525" marT="9525" marB="0" anchor="b">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868112959"/>
                  </a:ext>
                </a:extLst>
              </a:tr>
              <a:tr h="380751">
                <a:tc>
                  <a:txBody>
                    <a:bodyPr/>
                    <a:lstStyle/>
                    <a:p>
                      <a:pPr algn="ctr" rtl="0" fontAlgn="ctr"/>
                      <a:r>
                        <a:rPr lang="en-US" sz="1800" b="0" i="0" u="none" strike="noStrike">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err="1">
                          <a:solidFill>
                            <a:srgbClr val="000000"/>
                          </a:solidFill>
                          <a:effectLst/>
                          <a:latin typeface="Arial" panose="020B0604020202020204" pitchFamily="34" charset="0"/>
                        </a:rPr>
                        <a:t>huffman</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fontAlgn="b"/>
                      <a:r>
                        <a:rPr lang="en-US" sz="1800" b="0" i="0" u="none" strike="noStrike" dirty="0">
                          <a:solidFill>
                            <a:srgbClr val="000000"/>
                          </a:solidFill>
                          <a:effectLst/>
                          <a:latin typeface="Arial" panose="020B0604020202020204" pitchFamily="34" charset="0"/>
                          <a:cs typeface="Arial" panose="020B0604020202020204" pitchFamily="34" charset="0"/>
                        </a:rPr>
                        <a:t>globulin</a:t>
                      </a:r>
                    </a:p>
                  </a:txBody>
                  <a:tcPr marL="9525" marR="9525" marT="9525" marB="0" anchor="b">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1574073067"/>
                  </a:ext>
                </a:extLst>
              </a:tr>
              <a:tr h="380751">
                <a:tc>
                  <a:txBody>
                    <a:bodyPr/>
                    <a:lstStyle/>
                    <a:p>
                      <a:pPr algn="ctr" rtl="0" fontAlgn="ctr"/>
                      <a:r>
                        <a:rPr lang="en-US" sz="18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coffee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fontAlgn="b"/>
                      <a:r>
                        <a:rPr lang="en-US" sz="1800" b="0" i="0" u="none" strike="noStrike" dirty="0">
                          <a:solidFill>
                            <a:srgbClr val="000000"/>
                          </a:solidFill>
                          <a:effectLst/>
                          <a:latin typeface="Arial" panose="020B0604020202020204" pitchFamily="34" charset="0"/>
                          <a:cs typeface="Arial" panose="020B0604020202020204" pitchFamily="34" charset="0"/>
                        </a:rPr>
                        <a:t>glucose</a:t>
                      </a:r>
                    </a:p>
                  </a:txBody>
                  <a:tcPr marL="9525" marR="9525" marT="9525" marB="0" anchor="b">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559666717"/>
                  </a:ext>
                </a:extLst>
              </a:tr>
              <a:tr h="368975">
                <a:tc>
                  <a:txBody>
                    <a:bodyPr/>
                    <a:lstStyle/>
                    <a:p>
                      <a:pPr algn="ctr" rtl="0" fontAlgn="ctr"/>
                      <a:r>
                        <a:rPr lang="en-US" sz="1800" b="0" i="0" u="none" strike="noStrike">
                          <a:solidFill>
                            <a:srgbClr val="000000"/>
                          </a:solidFill>
                          <a:effectLst/>
                          <a:latin typeface="Arial" panose="020B0604020202020204" pitchFamily="34" charset="0"/>
                        </a:rPr>
                        <a:t>5000533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err="1">
                          <a:solidFill>
                            <a:srgbClr val="000000"/>
                          </a:solidFill>
                          <a:effectLst/>
                          <a:latin typeface="Arial" panose="020B0604020202020204" pitchFamily="34" charset="0"/>
                        </a:rPr>
                        <a:t>baldwin</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iron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331576234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1968034520"/>
              </p:ext>
            </p:extLst>
          </p:nvPr>
        </p:nvGraphicFramePr>
        <p:xfrm>
          <a:off x="7484724" y="4160718"/>
          <a:ext cx="2567326" cy="2233477"/>
        </p:xfrm>
        <a:graphic>
          <a:graphicData uri="http://schemas.openxmlformats.org/drawingml/2006/table">
            <a:tbl>
              <a:tblPr/>
              <a:tblGrid>
                <a:gridCol w="1351051">
                  <a:extLst>
                    <a:ext uri="{9D8B030D-6E8A-4147-A177-3AD203B41FA5}">
                      <a16:colId xmlns:a16="http://schemas.microsoft.com/office/drawing/2014/main" val="346107332"/>
                    </a:ext>
                  </a:extLst>
                </a:gridCol>
                <a:gridCol w="1216275">
                  <a:extLst>
                    <a:ext uri="{9D8B030D-6E8A-4147-A177-3AD203B41FA5}">
                      <a16:colId xmlns:a16="http://schemas.microsoft.com/office/drawing/2014/main" val="110457162"/>
                    </a:ext>
                  </a:extLst>
                </a:gridCol>
              </a:tblGrid>
              <a:tr h="734025">
                <a:tc>
                  <a:txBody>
                    <a:bodyPr/>
                    <a:lstStyle/>
                    <a:p>
                      <a:pPr algn="ctr" rtl="0" fontAlgn="ctr"/>
                      <a:r>
                        <a:rPr lang="en-US" sz="1800" b="1" i="0" u="none" strike="noStrike" dirty="0">
                          <a:solidFill>
                            <a:srgbClr val="FFFFFF"/>
                          </a:solidFill>
                          <a:effectLst/>
                          <a:latin typeface="Arial" panose="020B0604020202020204" pitchFamily="34" charset="0"/>
                        </a:rPr>
                        <a:t>gender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dirty="0">
                          <a:solidFill>
                            <a:srgbClr val="FFFFFF"/>
                          </a:solidFill>
                          <a:effectLst/>
                          <a:latin typeface="Arial" panose="020B0604020202020204" pitchFamily="34" charset="0"/>
                        </a:rPr>
                        <a:t>test</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120289105"/>
                  </a:ext>
                </a:extLst>
              </a:tr>
              <a:tr h="368975">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fontAlgn="b"/>
                      <a:r>
                        <a:rPr lang="en-US" sz="1800" b="0" i="0" u="none" strike="noStrike" dirty="0">
                          <a:solidFill>
                            <a:srgbClr val="000000"/>
                          </a:solidFill>
                          <a:effectLst/>
                          <a:latin typeface="Arial" panose="020B0604020202020204" pitchFamily="34" charset="0"/>
                          <a:cs typeface="Arial" panose="020B0604020202020204" pitchFamily="34" charset="0"/>
                        </a:rPr>
                        <a:t>creatinine</a:t>
                      </a:r>
                    </a:p>
                  </a:txBody>
                  <a:tcPr marL="9525" marR="9525" marT="9525" marB="0" anchor="b">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960000228"/>
                  </a:ext>
                </a:extLst>
              </a:tr>
              <a:tr h="380751">
                <a:tc>
                  <a:txBody>
                    <a:bodyPr/>
                    <a:lstStyle/>
                    <a:p>
                      <a:pPr algn="ctr" rtl="0" fontAlgn="ctr"/>
                      <a:r>
                        <a:rPr lang="en-US" sz="1800" b="0" i="0" u="none" strike="noStrike" dirty="0">
                          <a:solidFill>
                            <a:srgbClr val="000000"/>
                          </a:solidFill>
                          <a:effectLst/>
                          <a:latin typeface="Arial" panose="020B0604020202020204" pitchFamily="34" charset="0"/>
                        </a:rPr>
                        <a:t>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fontAlgn="b"/>
                      <a:r>
                        <a:rPr lang="en-US" sz="1800" b="0" i="0" u="none" strike="noStrike" dirty="0">
                          <a:solidFill>
                            <a:srgbClr val="000000"/>
                          </a:solidFill>
                          <a:effectLst/>
                          <a:latin typeface="Arial" panose="020B0604020202020204" pitchFamily="34" charset="0"/>
                          <a:cs typeface="Arial" panose="020B0604020202020204" pitchFamily="34" charset="0"/>
                        </a:rPr>
                        <a:t>globulin</a:t>
                      </a:r>
                    </a:p>
                  </a:txBody>
                  <a:tcPr marL="9525" marR="9525" marT="9525" marB="0" anchor="b">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765887066"/>
                  </a:ext>
                </a:extLst>
              </a:tr>
              <a:tr h="380751">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fontAlgn="b"/>
                      <a:r>
                        <a:rPr lang="en-US" sz="1800" b="0" i="0" u="none" strike="noStrike" dirty="0">
                          <a:solidFill>
                            <a:srgbClr val="000000"/>
                          </a:solidFill>
                          <a:effectLst/>
                          <a:latin typeface="Arial" panose="020B0604020202020204" pitchFamily="34" charset="0"/>
                          <a:cs typeface="Arial" panose="020B0604020202020204" pitchFamily="34" charset="0"/>
                        </a:rPr>
                        <a:t>glucose</a:t>
                      </a:r>
                    </a:p>
                  </a:txBody>
                  <a:tcPr marL="9525" marR="9525" marT="9525" marB="0" anchor="b">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134464694"/>
                  </a:ext>
                </a:extLst>
              </a:tr>
              <a:tr h="368975">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iron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504530610"/>
                  </a:ext>
                </a:extLst>
              </a:tr>
            </a:tbl>
          </a:graphicData>
        </a:graphic>
      </p:graphicFrame>
      <p:sp>
        <p:nvSpPr>
          <p:cNvPr id="20" name="Google Shape;196;p22"/>
          <p:cNvSpPr txBox="1"/>
          <p:nvPr/>
        </p:nvSpPr>
        <p:spPr>
          <a:xfrm rot="5400000">
            <a:off x="5758981" y="5253208"/>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sp>
        <p:nvSpPr>
          <p:cNvPr id="24" name="Google Shape;196;p22"/>
          <p:cNvSpPr txBox="1"/>
          <p:nvPr/>
        </p:nvSpPr>
        <p:spPr>
          <a:xfrm>
            <a:off x="3121042" y="6279142"/>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sp>
        <p:nvSpPr>
          <p:cNvPr id="25" name="Google Shape;168;p20"/>
          <p:cNvSpPr txBox="1">
            <a:spLocks/>
          </p:cNvSpPr>
          <p:nvPr/>
        </p:nvSpPr>
        <p:spPr>
          <a:xfrm>
            <a:off x="5236567" y="684400"/>
            <a:ext cx="2119273"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dirty="0">
                <a:solidFill>
                  <a:srgbClr val="000000"/>
                </a:solidFill>
              </a:rPr>
              <a:t>select()</a:t>
            </a:r>
            <a:endParaRPr lang="en-US" dirty="0"/>
          </a:p>
        </p:txBody>
      </p:sp>
    </p:spTree>
    <p:extLst>
      <p:ext uri="{BB962C8B-B14F-4D97-AF65-F5344CB8AC3E}">
        <p14:creationId xmlns:p14="http://schemas.microsoft.com/office/powerpoint/2010/main" val="306787305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 name="Shape 385"/>
          <p:cNvSpPr txBox="1"/>
          <p:nvPr/>
        </p:nvSpPr>
        <p:spPr>
          <a:xfrm>
            <a:off x="2012567" y="137384"/>
            <a:ext cx="8184249" cy="11984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normAutofit/>
          </a:bodyPr>
          <a:lstStyle>
            <a:lvl1pPr>
              <a:defRPr sz="10000">
                <a:latin typeface="Helvetica"/>
                <a:ea typeface="Helvetica"/>
                <a:cs typeface="Helvetica"/>
                <a:sym typeface="Helvetica"/>
              </a:defRPr>
            </a:lvl1pPr>
          </a:lstStyle>
          <a:p>
            <a:r>
              <a:rPr sz="5000"/>
              <a:t>select() helpers</a:t>
            </a:r>
          </a:p>
        </p:txBody>
      </p:sp>
      <p:grpSp>
        <p:nvGrpSpPr>
          <p:cNvPr id="390" name="Group 390"/>
          <p:cNvGrpSpPr/>
          <p:nvPr/>
        </p:nvGrpSpPr>
        <p:grpSpPr>
          <a:xfrm>
            <a:off x="746398" y="1498600"/>
            <a:ext cx="10636669" cy="3860800"/>
            <a:chOff x="0" y="0"/>
            <a:chExt cx="21273337" cy="7721600"/>
          </a:xfrm>
        </p:grpSpPr>
        <p:pic>
          <p:nvPicPr>
            <p:cNvPr id="386" name="data-transformation.png"/>
            <p:cNvPicPr>
              <a:picLocks noChangeAspect="1"/>
            </p:cNvPicPr>
            <p:nvPr/>
          </p:nvPicPr>
          <p:blipFill>
            <a:blip r:embed="rId3"/>
            <a:stretch>
              <a:fillRect/>
            </a:stretch>
          </p:blipFill>
          <p:spPr>
            <a:xfrm>
              <a:off x="0" y="0"/>
              <a:ext cx="9992660" cy="7721600"/>
            </a:xfrm>
            <a:prstGeom prst="rect">
              <a:avLst/>
            </a:prstGeom>
            <a:ln w="25400" cap="flat">
              <a:solidFill>
                <a:srgbClr val="000000"/>
              </a:solidFill>
              <a:prstDash val="solid"/>
              <a:miter lim="400000"/>
            </a:ln>
            <a:effectLst/>
          </p:spPr>
        </p:pic>
        <p:sp>
          <p:nvSpPr>
            <p:cNvPr id="387" name="Shape 387"/>
            <p:cNvSpPr/>
            <p:nvPr/>
          </p:nvSpPr>
          <p:spPr>
            <a:xfrm flipH="1">
              <a:off x="6740221" y="2826834"/>
              <a:ext cx="14517308" cy="4551483"/>
            </a:xfrm>
            <a:custGeom>
              <a:avLst/>
              <a:gdLst/>
              <a:ahLst/>
              <a:cxnLst>
                <a:cxn ang="0">
                  <a:pos x="wd2" y="hd2"/>
                </a:cxn>
                <a:cxn ang="5400000">
                  <a:pos x="wd2" y="hd2"/>
                </a:cxn>
                <a:cxn ang="10800000">
                  <a:pos x="wd2" y="hd2"/>
                </a:cxn>
                <a:cxn ang="16200000">
                  <a:pos x="wd2" y="hd2"/>
                </a:cxn>
              </a:cxnLst>
              <a:rect l="0" t="0" r="r" b="b"/>
              <a:pathLst>
                <a:path w="21600" h="21600" extrusionOk="0">
                  <a:moveTo>
                    <a:pt x="0" y="4806"/>
                  </a:moveTo>
                  <a:lnTo>
                    <a:pt x="17051" y="0"/>
                  </a:lnTo>
                  <a:lnTo>
                    <a:pt x="21600" y="25"/>
                  </a:lnTo>
                  <a:lnTo>
                    <a:pt x="21584" y="9213"/>
                  </a:lnTo>
                  <a:lnTo>
                    <a:pt x="20639" y="21600"/>
                  </a:lnTo>
                  <a:lnTo>
                    <a:pt x="0" y="4806"/>
                  </a:lnTo>
                  <a:close/>
                </a:path>
              </a:pathLst>
            </a:custGeom>
            <a:solidFill>
              <a:srgbClr val="000000">
                <a:alpha val="38947"/>
              </a:srgbClr>
            </a:solidFill>
            <a:ln w="12700" cap="flat">
              <a:noFill/>
              <a:miter lim="400000"/>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sz="2800"/>
            </a:p>
          </p:txBody>
        </p:sp>
        <p:sp>
          <p:nvSpPr>
            <p:cNvPr id="388" name="Shape 388"/>
            <p:cNvSpPr/>
            <p:nvPr/>
          </p:nvSpPr>
          <p:spPr>
            <a:xfrm>
              <a:off x="6747940" y="2835561"/>
              <a:ext cx="3086291" cy="815256"/>
            </a:xfrm>
            <a:prstGeom prst="rect">
              <a:avLst/>
            </a:prstGeom>
            <a:solidFill>
              <a:srgbClr val="53585F">
                <a:alpha val="60770"/>
              </a:srgbClr>
            </a:solidFill>
            <a:ln w="25400" cap="flat">
              <a:noFill/>
              <a:miter lim="400000"/>
            </a:ln>
            <a:effectLst/>
          </p:spPr>
          <p:txBody>
            <a:bodyPr wrap="square" lIns="35719" tIns="35719" rIns="35719" bIns="35719" numCol="1" anchor="ctr">
              <a:noAutofit/>
            </a:bodyPr>
            <a:lstStyle/>
            <a:p>
              <a:pPr>
                <a:defRPr sz="5600">
                  <a:solidFill>
                    <a:srgbClr val="FFFFFF"/>
                  </a:solidFill>
                  <a:effectLst>
                    <a:outerShdw blurRad="38100" dist="12700" dir="5400000" rotWithShape="0">
                      <a:srgbClr val="000000">
                        <a:alpha val="50000"/>
                      </a:srgbClr>
                    </a:outerShdw>
                  </a:effectLst>
                </a:defRPr>
              </a:pPr>
              <a:endParaRPr sz="2800"/>
            </a:p>
          </p:txBody>
        </p:sp>
        <p:pic>
          <p:nvPicPr>
            <p:cNvPr id="389" name="data-transformation.pdf"/>
            <p:cNvPicPr>
              <a:picLocks noChangeAspect="1"/>
            </p:cNvPicPr>
            <p:nvPr/>
          </p:nvPicPr>
          <p:blipFill>
            <a:blip r:embed="rId4"/>
            <a:srcRect l="66143" t="36499" b="52236"/>
            <a:stretch>
              <a:fillRect/>
            </a:stretch>
          </p:blipFill>
          <p:spPr>
            <a:xfrm>
              <a:off x="7357479" y="3826981"/>
              <a:ext cx="13915859" cy="3577584"/>
            </a:xfrm>
            <a:prstGeom prst="rect">
              <a:avLst/>
            </a:prstGeom>
            <a:ln w="25400" cap="flat">
              <a:solidFill>
                <a:srgbClr val="000000"/>
              </a:solidFill>
              <a:prstDash val="solid"/>
              <a:miter lim="400000"/>
            </a:ln>
            <a:effectLst/>
          </p:spPr>
        </p:pic>
      </p:grpSp>
    </p:spTree>
    <p:extLst>
      <p:ext uri="{BB962C8B-B14F-4D97-AF65-F5344CB8AC3E}">
        <p14:creationId xmlns:p14="http://schemas.microsoft.com/office/powerpoint/2010/main" val="2784755250"/>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211873" y="2451983"/>
            <a:ext cx="11717072" cy="928784"/>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select()</a:t>
            </a:r>
            <a:endParaRPr dirty="0"/>
          </a:p>
        </p:txBody>
      </p:sp>
      <p:sp>
        <p:nvSpPr>
          <p:cNvPr id="296" name="Google Shape;296;p32"/>
          <p:cNvSpPr txBox="1"/>
          <p:nvPr/>
        </p:nvSpPr>
        <p:spPr>
          <a:xfrm>
            <a:off x="4367705" y="1588314"/>
            <a:ext cx="6159054"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Renaming columns</a:t>
            </a:r>
            <a:endParaRPr sz="4000" dirty="0">
              <a:latin typeface="Calibri"/>
              <a:ea typeface="Calibri"/>
              <a:cs typeface="Calibri"/>
              <a:sym typeface="Calibri"/>
            </a:endParaRPr>
          </a:p>
        </p:txBody>
      </p:sp>
      <p:sp>
        <p:nvSpPr>
          <p:cNvPr id="14" name="Rectangle 13"/>
          <p:cNvSpPr/>
          <p:nvPr/>
        </p:nvSpPr>
        <p:spPr>
          <a:xfrm>
            <a:off x="155073" y="2607927"/>
            <a:ext cx="11622775" cy="584775"/>
          </a:xfrm>
          <a:prstGeom prst="rect">
            <a:avLst/>
          </a:prstGeom>
        </p:spPr>
        <p:txBody>
          <a:bodyPr wrap="square">
            <a:spAutoFit/>
          </a:bodyPr>
          <a:lstStyle/>
          <a:p>
            <a:r>
              <a:rPr lang="en-US" sz="3200" dirty="0">
                <a:latin typeface="Consolas" panose="020B0609020204030204" pitchFamily="49" charset="0"/>
                <a:ea typeface="Courier New"/>
                <a:cs typeface="Consolas" panose="020B0609020204030204" pitchFamily="49" charset="0"/>
                <a:sym typeface="Courier New"/>
              </a:rPr>
              <a:t>	select(chem, </a:t>
            </a:r>
            <a:r>
              <a:rPr lang="en-US" sz="3200" dirty="0">
                <a:solidFill>
                  <a:srgbClr val="538DD5"/>
                </a:solidFill>
                <a:latin typeface="Consolas" panose="020B0609020204030204" pitchFamily="49" charset="0"/>
                <a:ea typeface="Courier New"/>
                <a:cs typeface="Consolas" panose="020B0609020204030204" pitchFamily="49" charset="0"/>
                <a:sym typeface="Courier New"/>
              </a:rPr>
              <a:t>MRN</a:t>
            </a:r>
            <a:r>
              <a:rPr lang="en-US" sz="3200" dirty="0">
                <a:latin typeface="Consolas" panose="020B0609020204030204" pitchFamily="49" charset="0"/>
                <a:ea typeface="Courier New"/>
                <a:cs typeface="Consolas" panose="020B0609020204030204" pitchFamily="49" charset="0"/>
                <a:sym typeface="Courier New"/>
              </a:rPr>
              <a:t> =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 gender,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 </a:t>
            </a:r>
            <a:endParaRPr lang="en-US" sz="800" dirty="0"/>
          </a:p>
        </p:txBody>
      </p:sp>
      <p:sp>
        <p:nvSpPr>
          <p:cNvPr id="5" name="Google Shape;197;p22">
            <a:extLst>
              <a:ext uri="{FF2B5EF4-FFF2-40B4-BE49-F238E27FC236}">
                <a16:creationId xmlns:a16="http://schemas.microsoft.com/office/drawing/2014/main" id="{1FD1E395-A338-BBED-68B5-3DE332244D12}"/>
              </a:ext>
            </a:extLst>
          </p:cNvPr>
          <p:cNvSpPr/>
          <p:nvPr/>
        </p:nvSpPr>
        <p:spPr>
          <a:xfrm>
            <a:off x="6276408" y="5077213"/>
            <a:ext cx="361572" cy="206847"/>
          </a:xfrm>
          <a:custGeom>
            <a:avLst/>
            <a:gdLst/>
            <a:ahLst/>
            <a:cxnLst/>
            <a:rect l="l" t="t" r="r" b="b"/>
            <a:pathLst>
              <a:path w="622300" h="382270" extrusionOk="0">
                <a:moveTo>
                  <a:pt x="357633" y="0"/>
                </a:moveTo>
                <a:lnTo>
                  <a:pt x="357633" y="133826"/>
                </a:lnTo>
                <a:lnTo>
                  <a:pt x="0" y="133826"/>
                </a:lnTo>
                <a:lnTo>
                  <a:pt x="0" y="247817"/>
                </a:lnTo>
                <a:lnTo>
                  <a:pt x="357633" y="247817"/>
                </a:lnTo>
                <a:lnTo>
                  <a:pt x="357633" y="381642"/>
                </a:lnTo>
                <a:lnTo>
                  <a:pt x="622085" y="190821"/>
                </a:lnTo>
                <a:lnTo>
                  <a:pt x="357633" y="0"/>
                </a:lnTo>
                <a:close/>
              </a:path>
            </a:pathLst>
          </a:custGeom>
          <a:solidFill>
            <a:srgbClr val="53585F"/>
          </a:solidFill>
          <a:ln>
            <a:noFill/>
          </a:ln>
        </p:spPr>
        <p:txBody>
          <a:bodyPr spcFirstLastPara="1" wrap="square" lIns="0" tIns="0" rIns="0" bIns="0" anchor="t" anchorCtr="0">
            <a:noAutofit/>
          </a:bodyPr>
          <a:lstStyle/>
          <a:p>
            <a:endParaRPr sz="964"/>
          </a:p>
        </p:txBody>
      </p:sp>
      <p:sp>
        <p:nvSpPr>
          <p:cNvPr id="6" name="Google Shape;196;p22">
            <a:extLst>
              <a:ext uri="{FF2B5EF4-FFF2-40B4-BE49-F238E27FC236}">
                <a16:creationId xmlns:a16="http://schemas.microsoft.com/office/drawing/2014/main" id="{84FB7192-4A5E-DB51-72C8-9D26001F2D81}"/>
              </a:ext>
            </a:extLst>
          </p:cNvPr>
          <p:cNvSpPr txBox="1"/>
          <p:nvPr/>
        </p:nvSpPr>
        <p:spPr>
          <a:xfrm>
            <a:off x="2310063" y="3565629"/>
            <a:ext cx="2230187" cy="409471"/>
          </a:xfrm>
          <a:prstGeom prst="rect">
            <a:avLst/>
          </a:prstGeom>
          <a:noFill/>
          <a:ln>
            <a:noFill/>
          </a:ln>
        </p:spPr>
        <p:txBody>
          <a:bodyPr spcFirstLastPara="1" wrap="square" lIns="0" tIns="8156" rIns="0" bIns="0" anchor="t" anchorCtr="0">
            <a:noAutofit/>
          </a:bodyPr>
          <a:lstStyle/>
          <a:p>
            <a:pPr marL="6803" algn="ctr"/>
            <a:r>
              <a:rPr lang="en-US" sz="2400" b="1" dirty="0">
                <a:solidFill>
                  <a:srgbClr val="0365C0"/>
                </a:solidFill>
                <a:latin typeface="+mj-lt"/>
                <a:ea typeface="Courier New"/>
                <a:cs typeface="Consolas" panose="020B0609020204030204" pitchFamily="49" charset="0"/>
                <a:sym typeface="Courier New"/>
              </a:rPr>
              <a:t>chem</a:t>
            </a:r>
            <a:endParaRPr sz="2196" b="1" dirty="0">
              <a:latin typeface="+mj-lt"/>
              <a:ea typeface="Calibri"/>
              <a:cs typeface="Calibri"/>
              <a:sym typeface="Calibri"/>
            </a:endParaRPr>
          </a:p>
        </p:txBody>
      </p:sp>
      <p:graphicFrame>
        <p:nvGraphicFramePr>
          <p:cNvPr id="9" name="Table 8">
            <a:extLst>
              <a:ext uri="{FF2B5EF4-FFF2-40B4-BE49-F238E27FC236}">
                <a16:creationId xmlns:a16="http://schemas.microsoft.com/office/drawing/2014/main" id="{150A53FA-3889-70DC-6BA0-37C6084FAA13}"/>
              </a:ext>
            </a:extLst>
          </p:cNvPr>
          <p:cNvGraphicFramePr>
            <a:graphicFrameLocks noGrp="1"/>
          </p:cNvGraphicFramePr>
          <p:nvPr>
            <p:extLst>
              <p:ext uri="{D42A27DB-BD31-4B8C-83A1-F6EECF244321}">
                <p14:modId xmlns:p14="http://schemas.microsoft.com/office/powerpoint/2010/main" val="1923915062"/>
              </p:ext>
            </p:extLst>
          </p:nvPr>
        </p:nvGraphicFramePr>
        <p:xfrm>
          <a:off x="1012156" y="4167322"/>
          <a:ext cx="4826000" cy="2233477"/>
        </p:xfrm>
        <a:graphic>
          <a:graphicData uri="http://schemas.openxmlformats.org/drawingml/2006/table">
            <a:tbl>
              <a:tblPr>
                <a:tableStyleId>{3C2FFA5D-87B4-456A-9821-1D502468CF0F}</a:tableStyleId>
              </a:tblPr>
              <a:tblGrid>
                <a:gridCol w="1092200">
                  <a:extLst>
                    <a:ext uri="{9D8B030D-6E8A-4147-A177-3AD203B41FA5}">
                      <a16:colId xmlns:a16="http://schemas.microsoft.com/office/drawing/2014/main" val="2581507180"/>
                    </a:ext>
                  </a:extLst>
                </a:gridCol>
                <a:gridCol w="1397000">
                  <a:extLst>
                    <a:ext uri="{9D8B030D-6E8A-4147-A177-3AD203B41FA5}">
                      <a16:colId xmlns:a16="http://schemas.microsoft.com/office/drawing/2014/main" val="3049758104"/>
                    </a:ext>
                  </a:extLst>
                </a:gridCol>
                <a:gridCol w="1270000">
                  <a:extLst>
                    <a:ext uri="{9D8B030D-6E8A-4147-A177-3AD203B41FA5}">
                      <a16:colId xmlns:a16="http://schemas.microsoft.com/office/drawing/2014/main" val="2722530986"/>
                    </a:ext>
                  </a:extLst>
                </a:gridCol>
                <a:gridCol w="1066800">
                  <a:extLst>
                    <a:ext uri="{9D8B030D-6E8A-4147-A177-3AD203B41FA5}">
                      <a16:colId xmlns:a16="http://schemas.microsoft.com/office/drawing/2014/main" val="2802192968"/>
                    </a:ext>
                  </a:extLst>
                </a:gridCol>
              </a:tblGrid>
              <a:tr h="734025">
                <a:tc>
                  <a:txBody>
                    <a:bodyPr/>
                    <a:lstStyle/>
                    <a:p>
                      <a:pPr algn="ctr" rtl="0" fontAlgn="ctr"/>
                      <a:r>
                        <a:rPr lang="en-US" sz="1800" b="1" u="none" strike="noStrike" dirty="0" err="1">
                          <a:solidFill>
                            <a:srgbClr val="FFFFFF"/>
                          </a:solidFill>
                          <a:effectLst/>
                        </a:rPr>
                        <a:t>mrn</a:t>
                      </a:r>
                      <a:endParaRPr lang="en-US" sz="1800" b="1" i="0" u="none" strike="noStrike" dirty="0">
                        <a:solidFill>
                          <a:srgbClr val="FFFFFF"/>
                        </a:solidFill>
                        <a:effectLst/>
                        <a:latin typeface="Arial" panose="020B0604020202020204" pitchFamily="34" charset="0"/>
                      </a:endParaRPr>
                    </a:p>
                  </a:txBody>
                  <a:tcPr marL="3175" marR="3175" marT="3175" marB="0" anchor="ctr"/>
                </a:tc>
                <a:tc>
                  <a:txBody>
                    <a:bodyPr/>
                    <a:lstStyle/>
                    <a:p>
                      <a:pPr algn="ctr" rtl="0" fontAlgn="ctr"/>
                      <a:r>
                        <a:rPr lang="en-US" sz="1800" b="1" u="none" strike="noStrike" dirty="0">
                          <a:solidFill>
                            <a:srgbClr val="FFFFFF"/>
                          </a:solidFill>
                          <a:effectLst/>
                        </a:rPr>
                        <a:t>gender</a:t>
                      </a:r>
                      <a:endParaRPr lang="en-US" sz="1800" b="1" i="0" u="none" strike="noStrike" dirty="0">
                        <a:solidFill>
                          <a:srgbClr val="FFFFFF"/>
                        </a:solidFill>
                        <a:effectLst/>
                        <a:latin typeface="Arial" panose="020B0604020202020204" pitchFamily="34" charset="0"/>
                      </a:endParaRPr>
                    </a:p>
                  </a:txBody>
                  <a:tcPr marL="3175" marR="3175" marT="3175" marB="0" anchor="ctr"/>
                </a:tc>
                <a:tc>
                  <a:txBody>
                    <a:bodyPr/>
                    <a:lstStyle/>
                    <a:p>
                      <a:pPr algn="ctr" rtl="0" fontAlgn="ctr"/>
                      <a:r>
                        <a:rPr lang="en-US" sz="1800" b="1" u="none" strike="noStrike">
                          <a:solidFill>
                            <a:srgbClr val="FFFFFF"/>
                          </a:solidFill>
                          <a:effectLst/>
                        </a:rPr>
                        <a:t>last_name</a:t>
                      </a:r>
                      <a:endParaRPr lang="en-US" sz="1800" b="1" i="0" u="none" strike="noStrike">
                        <a:solidFill>
                          <a:srgbClr val="FFFFFF"/>
                        </a:solidFill>
                        <a:effectLst/>
                        <a:latin typeface="Arial" panose="020B0604020202020204" pitchFamily="34" charset="0"/>
                      </a:endParaRPr>
                    </a:p>
                  </a:txBody>
                  <a:tcPr marL="3175" marR="3175" marT="3175" marB="0" anchor="ctr"/>
                </a:tc>
                <a:tc>
                  <a:txBody>
                    <a:bodyPr/>
                    <a:lstStyle/>
                    <a:p>
                      <a:pPr algn="ctr" rtl="0" fontAlgn="ctr"/>
                      <a:r>
                        <a:rPr lang="en-US" sz="1800" b="1" u="none" strike="noStrike" dirty="0">
                          <a:solidFill>
                            <a:srgbClr val="FFFFFF"/>
                          </a:solidFill>
                          <a:effectLst/>
                        </a:rPr>
                        <a:t>test</a:t>
                      </a:r>
                      <a:endParaRPr lang="en-US" sz="1800" b="1" i="0" u="none" strike="noStrike" dirty="0">
                        <a:solidFill>
                          <a:srgbClr val="FFFFFF"/>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011105334"/>
                  </a:ext>
                </a:extLst>
              </a:tr>
              <a:tr h="368975">
                <a:tc>
                  <a:txBody>
                    <a:bodyPr/>
                    <a:lstStyle/>
                    <a:p>
                      <a:pPr algn="ctr" rtl="0" fontAlgn="ctr"/>
                      <a:r>
                        <a:rPr lang="en-US" sz="1800" b="0" u="none" strike="noStrike" dirty="0">
                          <a:solidFill>
                            <a:srgbClr val="000000"/>
                          </a:solidFill>
                          <a:effectLst/>
                        </a:rPr>
                        <a:t>5000876</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err="1">
                          <a:solidFill>
                            <a:srgbClr val="000000"/>
                          </a:solidFill>
                          <a:effectLst/>
                        </a:rPr>
                        <a:t>harrell</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fontAlgn="b"/>
                      <a:r>
                        <a:rPr lang="en-US" sz="1800" b="0" u="none" strike="noStrike" dirty="0">
                          <a:solidFill>
                            <a:srgbClr val="000000"/>
                          </a:solidFill>
                          <a:effectLst/>
                        </a:rPr>
                        <a:t>creatinine</a:t>
                      </a:r>
                      <a:endParaRPr lang="en-US" sz="18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tc>
                <a:extLst>
                  <a:ext uri="{0D108BD9-81ED-4DB2-BD59-A6C34878D82A}">
                    <a16:rowId xmlns:a16="http://schemas.microsoft.com/office/drawing/2014/main" val="868112959"/>
                  </a:ext>
                </a:extLst>
              </a:tr>
              <a:tr h="380751">
                <a:tc>
                  <a:txBody>
                    <a:bodyPr/>
                    <a:lstStyle/>
                    <a:p>
                      <a:pPr algn="ctr" rtl="0" fontAlgn="ctr"/>
                      <a:r>
                        <a:rPr lang="en-US" sz="1800" b="0" u="none" strike="noStrike" dirty="0">
                          <a:solidFill>
                            <a:srgbClr val="000000"/>
                          </a:solidFill>
                          <a:effectLst/>
                        </a:rPr>
                        <a:t>5006017</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err="1">
                          <a:solidFill>
                            <a:srgbClr val="000000"/>
                          </a:solidFill>
                          <a:effectLst/>
                        </a:rPr>
                        <a:t>huffman</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fontAlgn="b"/>
                      <a:r>
                        <a:rPr lang="en-US" sz="1800" b="0" u="none" strike="noStrike" dirty="0">
                          <a:solidFill>
                            <a:srgbClr val="000000"/>
                          </a:solidFill>
                          <a:effectLst/>
                        </a:rPr>
                        <a:t>globulin</a:t>
                      </a:r>
                      <a:endParaRPr lang="en-US" sz="18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tc>
                <a:extLst>
                  <a:ext uri="{0D108BD9-81ED-4DB2-BD59-A6C34878D82A}">
                    <a16:rowId xmlns:a16="http://schemas.microsoft.com/office/drawing/2014/main" val="1574073067"/>
                  </a:ext>
                </a:extLst>
              </a:tr>
              <a:tr h="380751">
                <a:tc>
                  <a:txBody>
                    <a:bodyPr/>
                    <a:lstStyle/>
                    <a:p>
                      <a:pPr algn="ctr" rtl="0" fontAlgn="ctr"/>
                      <a:r>
                        <a:rPr lang="en-US" sz="1800" b="0" u="none" strike="noStrike" dirty="0">
                          <a:solidFill>
                            <a:srgbClr val="000000"/>
                          </a:solidFill>
                          <a:effectLst/>
                        </a:rPr>
                        <a:t>5001412</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coffee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fontAlgn="b"/>
                      <a:r>
                        <a:rPr lang="en-US" sz="1800" b="0" u="none" strike="noStrike" dirty="0">
                          <a:solidFill>
                            <a:srgbClr val="000000"/>
                          </a:solidFill>
                          <a:effectLst/>
                        </a:rPr>
                        <a:t>glucose</a:t>
                      </a:r>
                      <a:endParaRPr lang="en-US" sz="18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tc>
                <a:extLst>
                  <a:ext uri="{0D108BD9-81ED-4DB2-BD59-A6C34878D82A}">
                    <a16:rowId xmlns:a16="http://schemas.microsoft.com/office/drawing/2014/main" val="2559666717"/>
                  </a:ext>
                </a:extLst>
              </a:tr>
              <a:tr h="368975">
                <a:tc>
                  <a:txBody>
                    <a:bodyPr/>
                    <a:lstStyle/>
                    <a:p>
                      <a:pPr algn="ctr" rtl="0" fontAlgn="ctr"/>
                      <a:r>
                        <a:rPr lang="en-US" sz="1800" b="0" u="none" strike="noStrike" dirty="0">
                          <a:solidFill>
                            <a:srgbClr val="000000"/>
                          </a:solidFill>
                          <a:effectLst/>
                        </a:rPr>
                        <a:t>5000533</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err="1">
                          <a:solidFill>
                            <a:srgbClr val="000000"/>
                          </a:solidFill>
                          <a:effectLst/>
                        </a:rPr>
                        <a:t>baldwin</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iron</a:t>
                      </a:r>
                      <a:endParaRPr lang="en-US" sz="1800" b="0" i="0" u="none" strike="noStrike" dirty="0">
                        <a:solidFill>
                          <a:srgbClr val="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3315762349"/>
                  </a:ext>
                </a:extLst>
              </a:tr>
            </a:tbl>
          </a:graphicData>
        </a:graphic>
      </p:graphicFrame>
      <p:sp>
        <p:nvSpPr>
          <p:cNvPr id="11" name="Google Shape;196;p22">
            <a:extLst>
              <a:ext uri="{FF2B5EF4-FFF2-40B4-BE49-F238E27FC236}">
                <a16:creationId xmlns:a16="http://schemas.microsoft.com/office/drawing/2014/main" id="{4DEFA601-36CB-FBA4-31C0-C11C9A3DA446}"/>
              </a:ext>
            </a:extLst>
          </p:cNvPr>
          <p:cNvSpPr txBox="1"/>
          <p:nvPr/>
        </p:nvSpPr>
        <p:spPr>
          <a:xfrm rot="5400000">
            <a:off x="5758981" y="5253208"/>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graphicFrame>
        <p:nvGraphicFramePr>
          <p:cNvPr id="12" name="Table 11">
            <a:extLst>
              <a:ext uri="{FF2B5EF4-FFF2-40B4-BE49-F238E27FC236}">
                <a16:creationId xmlns:a16="http://schemas.microsoft.com/office/drawing/2014/main" id="{F5613783-6A1B-50F2-01C3-720D1638FB50}"/>
              </a:ext>
            </a:extLst>
          </p:cNvPr>
          <p:cNvGraphicFramePr>
            <a:graphicFrameLocks noGrp="1"/>
          </p:cNvGraphicFramePr>
          <p:nvPr>
            <p:extLst>
              <p:ext uri="{D42A27DB-BD31-4B8C-83A1-F6EECF244321}">
                <p14:modId xmlns:p14="http://schemas.microsoft.com/office/powerpoint/2010/main" val="1123288632"/>
              </p:ext>
            </p:extLst>
          </p:nvPr>
        </p:nvGraphicFramePr>
        <p:xfrm>
          <a:off x="6951848" y="4152947"/>
          <a:ext cx="3759200" cy="2233477"/>
        </p:xfrm>
        <a:graphic>
          <a:graphicData uri="http://schemas.openxmlformats.org/drawingml/2006/table">
            <a:tbl>
              <a:tblPr>
                <a:tableStyleId>{3C2FFA5D-87B4-456A-9821-1D502468CF0F}</a:tableStyleId>
              </a:tblPr>
              <a:tblGrid>
                <a:gridCol w="1092200">
                  <a:extLst>
                    <a:ext uri="{9D8B030D-6E8A-4147-A177-3AD203B41FA5}">
                      <a16:colId xmlns:a16="http://schemas.microsoft.com/office/drawing/2014/main" val="2581507180"/>
                    </a:ext>
                  </a:extLst>
                </a:gridCol>
                <a:gridCol w="1397000">
                  <a:extLst>
                    <a:ext uri="{9D8B030D-6E8A-4147-A177-3AD203B41FA5}">
                      <a16:colId xmlns:a16="http://schemas.microsoft.com/office/drawing/2014/main" val="3049758104"/>
                    </a:ext>
                  </a:extLst>
                </a:gridCol>
                <a:gridCol w="1270000">
                  <a:extLst>
                    <a:ext uri="{9D8B030D-6E8A-4147-A177-3AD203B41FA5}">
                      <a16:colId xmlns:a16="http://schemas.microsoft.com/office/drawing/2014/main" val="2722530986"/>
                    </a:ext>
                  </a:extLst>
                </a:gridCol>
              </a:tblGrid>
              <a:tr h="734025">
                <a:tc>
                  <a:txBody>
                    <a:bodyPr/>
                    <a:lstStyle/>
                    <a:p>
                      <a:pPr algn="ctr" rtl="0" fontAlgn="ctr"/>
                      <a:r>
                        <a:rPr lang="en-US" sz="1800" b="1" u="none" strike="noStrike" dirty="0">
                          <a:solidFill>
                            <a:srgbClr val="FFFFFF"/>
                          </a:solidFill>
                          <a:effectLst/>
                        </a:rPr>
                        <a:t>MRN</a:t>
                      </a:r>
                      <a:endParaRPr lang="en-US" sz="1800" b="1" i="0" u="none" strike="noStrike" dirty="0">
                        <a:solidFill>
                          <a:srgbClr val="FFFFFF"/>
                        </a:solidFill>
                        <a:effectLst/>
                        <a:latin typeface="Arial" panose="020B0604020202020204" pitchFamily="34" charset="0"/>
                      </a:endParaRPr>
                    </a:p>
                  </a:txBody>
                  <a:tcPr marL="3175" marR="3175" marT="3175" marB="0" anchor="ctr"/>
                </a:tc>
                <a:tc>
                  <a:txBody>
                    <a:bodyPr/>
                    <a:lstStyle/>
                    <a:p>
                      <a:pPr algn="ctr" rtl="0" fontAlgn="ctr"/>
                      <a:r>
                        <a:rPr lang="en-US" sz="1800" b="1" u="none" strike="noStrike" dirty="0">
                          <a:solidFill>
                            <a:srgbClr val="FFFFFF"/>
                          </a:solidFill>
                          <a:effectLst/>
                        </a:rPr>
                        <a:t>gender</a:t>
                      </a:r>
                      <a:endParaRPr lang="en-US" sz="1800" b="1" i="0" u="none" strike="noStrike" dirty="0">
                        <a:solidFill>
                          <a:srgbClr val="FFFFFF"/>
                        </a:solidFill>
                        <a:effectLst/>
                        <a:latin typeface="Arial" panose="020B0604020202020204" pitchFamily="34" charset="0"/>
                      </a:endParaRPr>
                    </a:p>
                  </a:txBody>
                  <a:tcPr marL="3175" marR="3175" marT="3175" marB="0" anchor="ctr"/>
                </a:tc>
                <a:tc>
                  <a:txBody>
                    <a:bodyPr/>
                    <a:lstStyle/>
                    <a:p>
                      <a:pPr algn="ctr" rtl="0" fontAlgn="ctr"/>
                      <a:r>
                        <a:rPr lang="en-US" sz="1800" b="1" u="none" strike="noStrike">
                          <a:solidFill>
                            <a:srgbClr val="FFFFFF"/>
                          </a:solidFill>
                          <a:effectLst/>
                        </a:rPr>
                        <a:t>last_name</a:t>
                      </a:r>
                      <a:endParaRPr lang="en-US" sz="1800" b="1" i="0" u="none" strike="noStrike">
                        <a:solidFill>
                          <a:srgbClr val="FFFFFF"/>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011105334"/>
                  </a:ext>
                </a:extLst>
              </a:tr>
              <a:tr h="368975">
                <a:tc>
                  <a:txBody>
                    <a:bodyPr/>
                    <a:lstStyle/>
                    <a:p>
                      <a:pPr algn="ctr" rtl="0" fontAlgn="ctr"/>
                      <a:r>
                        <a:rPr lang="en-US" sz="1800" b="0" u="none" strike="noStrike" dirty="0">
                          <a:solidFill>
                            <a:srgbClr val="000000"/>
                          </a:solidFill>
                          <a:effectLst/>
                        </a:rPr>
                        <a:t>5000876</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err="1">
                          <a:solidFill>
                            <a:srgbClr val="000000"/>
                          </a:solidFill>
                          <a:effectLst/>
                        </a:rPr>
                        <a:t>harrell</a:t>
                      </a:r>
                      <a:endParaRPr lang="en-US" sz="1800" b="0" i="0" u="none" strike="noStrike" dirty="0">
                        <a:solidFill>
                          <a:srgbClr val="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868112959"/>
                  </a:ext>
                </a:extLst>
              </a:tr>
              <a:tr h="380751">
                <a:tc>
                  <a:txBody>
                    <a:bodyPr/>
                    <a:lstStyle/>
                    <a:p>
                      <a:pPr algn="ctr" rtl="0" fontAlgn="ctr"/>
                      <a:r>
                        <a:rPr lang="en-US" sz="1800" b="0" u="none" strike="noStrike">
                          <a:solidFill>
                            <a:srgbClr val="000000"/>
                          </a:solidFill>
                          <a:effectLst/>
                        </a:rPr>
                        <a:t>5006017</a:t>
                      </a:r>
                      <a:endParaRPr lang="en-US" sz="1800" b="0" i="0" u="none" strike="noStrike">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err="1">
                          <a:solidFill>
                            <a:srgbClr val="000000"/>
                          </a:solidFill>
                          <a:effectLst/>
                        </a:rPr>
                        <a:t>huffman</a:t>
                      </a:r>
                      <a:endParaRPr lang="en-US" sz="1800" b="0" i="0" u="none" strike="noStrike" dirty="0">
                        <a:solidFill>
                          <a:srgbClr val="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1574073067"/>
                  </a:ext>
                </a:extLst>
              </a:tr>
              <a:tr h="380751">
                <a:tc>
                  <a:txBody>
                    <a:bodyPr/>
                    <a:lstStyle/>
                    <a:p>
                      <a:pPr algn="ctr" rtl="0" fontAlgn="ctr"/>
                      <a:r>
                        <a:rPr lang="en-US" sz="1800" b="0" u="none" strike="noStrike">
                          <a:solidFill>
                            <a:srgbClr val="000000"/>
                          </a:solidFill>
                          <a:effectLst/>
                        </a:rPr>
                        <a:t>5001412</a:t>
                      </a:r>
                      <a:endParaRPr lang="en-US" sz="1800" b="0" i="0" u="none" strike="noStrike">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coffee</a:t>
                      </a:r>
                      <a:endParaRPr lang="en-US" sz="1800" b="0" i="0" u="none" strike="noStrike" dirty="0">
                        <a:solidFill>
                          <a:srgbClr val="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559666717"/>
                  </a:ext>
                </a:extLst>
              </a:tr>
              <a:tr h="368975">
                <a:tc>
                  <a:txBody>
                    <a:bodyPr/>
                    <a:lstStyle/>
                    <a:p>
                      <a:pPr algn="ctr" rtl="0" fontAlgn="ctr"/>
                      <a:r>
                        <a:rPr lang="en-US" sz="1800" b="0" u="none" strike="noStrike">
                          <a:solidFill>
                            <a:srgbClr val="000000"/>
                          </a:solidFill>
                          <a:effectLst/>
                        </a:rPr>
                        <a:t>5000533</a:t>
                      </a:r>
                      <a:endParaRPr lang="en-US" sz="1800" b="0" i="0" u="none" strike="noStrike">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err="1">
                          <a:solidFill>
                            <a:srgbClr val="000000"/>
                          </a:solidFill>
                          <a:effectLst/>
                        </a:rPr>
                        <a:t>baldwin</a:t>
                      </a:r>
                      <a:endParaRPr lang="en-US" sz="1800" b="0" i="0" u="none" strike="noStrike" dirty="0">
                        <a:solidFill>
                          <a:srgbClr val="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3315762349"/>
                  </a:ext>
                </a:extLst>
              </a:tr>
            </a:tbl>
          </a:graphicData>
        </a:graphic>
      </p:graphicFrame>
    </p:spTree>
    <p:extLst>
      <p:ext uri="{BB962C8B-B14F-4D97-AF65-F5344CB8AC3E}">
        <p14:creationId xmlns:p14="http://schemas.microsoft.com/office/powerpoint/2010/main" val="292633977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5" name="Google Shape;293;p32"/>
          <p:cNvSpPr txBox="1">
            <a:spLocks noGrp="1"/>
          </p:cNvSpPr>
          <p:nvPr>
            <p:ph type="title"/>
          </p:nvPr>
        </p:nvSpPr>
        <p:spPr>
          <a:xfrm>
            <a:off x="4619758" y="684400"/>
            <a:ext cx="2952485"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rPr>
              <a:t>arrange()</a:t>
            </a:r>
            <a:endParaRPr dirty="0"/>
          </a:p>
        </p:txBody>
      </p:sp>
      <p:sp>
        <p:nvSpPr>
          <p:cNvPr id="16"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sp>
        <p:nvSpPr>
          <p:cNvPr id="17" name="Right Arrow 16"/>
          <p:cNvSpPr/>
          <p:nvPr/>
        </p:nvSpPr>
        <p:spPr>
          <a:xfrm>
            <a:off x="5772588" y="3374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9" name="Table 8"/>
          <p:cNvGraphicFramePr>
            <a:graphicFrameLocks noGrp="1"/>
          </p:cNvGraphicFramePr>
          <p:nvPr/>
        </p:nvGraphicFramePr>
        <p:xfrm>
          <a:off x="170751" y="2693422"/>
          <a:ext cx="5378884" cy="2671130"/>
        </p:xfrm>
        <a:graphic>
          <a:graphicData uri="http://schemas.openxmlformats.org/drawingml/2006/table">
            <a:tbl>
              <a:tblPr firstRow="1" bandRow="1"/>
              <a:tblGrid>
                <a:gridCol w="1132003">
                  <a:extLst>
                    <a:ext uri="{9D8B030D-6E8A-4147-A177-3AD203B41FA5}">
                      <a16:colId xmlns:a16="http://schemas.microsoft.com/office/drawing/2014/main" val="20000"/>
                    </a:ext>
                  </a:extLst>
                </a:gridCol>
                <a:gridCol w="1172247">
                  <a:extLst>
                    <a:ext uri="{9D8B030D-6E8A-4147-A177-3AD203B41FA5}">
                      <a16:colId xmlns:a16="http://schemas.microsoft.com/office/drawing/2014/main" val="20001"/>
                    </a:ext>
                  </a:extLst>
                </a:gridCol>
                <a:gridCol w="1804633">
                  <a:extLst>
                    <a:ext uri="{9D8B030D-6E8A-4147-A177-3AD203B41FA5}">
                      <a16:colId xmlns:a16="http://schemas.microsoft.com/office/drawing/2014/main" val="20002"/>
                    </a:ext>
                  </a:extLst>
                </a:gridCol>
                <a:gridCol w="1270001">
                  <a:extLst>
                    <a:ext uri="{9D8B030D-6E8A-4147-A177-3AD203B41FA5}">
                      <a16:colId xmlns:a16="http://schemas.microsoft.com/office/drawing/2014/main" val="20003"/>
                    </a:ext>
                  </a:extLst>
                </a:gridCol>
              </a:tblGrid>
              <a:tr h="534226">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0001"/>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2"/>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extLst>
                  <a:ext uri="{0D108BD9-81ED-4DB2-BD59-A6C34878D82A}">
                    <a16:rowId xmlns:a16="http://schemas.microsoft.com/office/drawing/2014/main" val="10003"/>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0004"/>
                  </a:ext>
                </a:extLst>
              </a:tr>
            </a:tbl>
          </a:graphicData>
        </a:graphic>
      </p:graphicFrame>
      <p:graphicFrame>
        <p:nvGraphicFramePr>
          <p:cNvPr id="10" name="Table 9"/>
          <p:cNvGraphicFramePr>
            <a:graphicFrameLocks noGrp="1"/>
          </p:cNvGraphicFramePr>
          <p:nvPr/>
        </p:nvGraphicFramePr>
        <p:xfrm>
          <a:off x="6704901" y="2694447"/>
          <a:ext cx="5378884" cy="2671125"/>
        </p:xfrm>
        <a:graphic>
          <a:graphicData uri="http://schemas.openxmlformats.org/drawingml/2006/table">
            <a:tbl>
              <a:tblPr firstRow="1" bandRow="1"/>
              <a:tblGrid>
                <a:gridCol w="1132003">
                  <a:extLst>
                    <a:ext uri="{9D8B030D-6E8A-4147-A177-3AD203B41FA5}">
                      <a16:colId xmlns:a16="http://schemas.microsoft.com/office/drawing/2014/main" val="20000"/>
                    </a:ext>
                  </a:extLst>
                </a:gridCol>
                <a:gridCol w="1172247">
                  <a:extLst>
                    <a:ext uri="{9D8B030D-6E8A-4147-A177-3AD203B41FA5}">
                      <a16:colId xmlns:a16="http://schemas.microsoft.com/office/drawing/2014/main" val="20001"/>
                    </a:ext>
                  </a:extLst>
                </a:gridCol>
                <a:gridCol w="1804633">
                  <a:extLst>
                    <a:ext uri="{9D8B030D-6E8A-4147-A177-3AD203B41FA5}">
                      <a16:colId xmlns:a16="http://schemas.microsoft.com/office/drawing/2014/main" val="20002"/>
                    </a:ext>
                  </a:extLst>
                </a:gridCol>
                <a:gridCol w="1270001">
                  <a:extLst>
                    <a:ext uri="{9D8B030D-6E8A-4147-A177-3AD203B41FA5}">
                      <a16:colId xmlns:a16="http://schemas.microsoft.com/office/drawing/2014/main" val="20003"/>
                    </a:ext>
                  </a:extLst>
                </a:gridCol>
              </a:tblGrid>
              <a:tr h="534225">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1"/>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2"/>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5B3D7"/>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3"/>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4"/>
                  </a:ext>
                </a:extLst>
              </a:tr>
            </a:tbl>
          </a:graphicData>
        </a:graphic>
      </p:graphicFrame>
      <p:grpSp>
        <p:nvGrpSpPr>
          <p:cNvPr id="11" name="Group 10"/>
          <p:cNvGrpSpPr/>
          <p:nvPr/>
        </p:nvGrpSpPr>
        <p:grpSpPr>
          <a:xfrm>
            <a:off x="7113499" y="5134799"/>
            <a:ext cx="3329484" cy="1586106"/>
            <a:chOff x="6009784" y="4089073"/>
            <a:chExt cx="2928396" cy="2552214"/>
          </a:xfrm>
        </p:grpSpPr>
        <p:sp>
          <p:nvSpPr>
            <p:cNvPr id="12"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800" b="1" dirty="0">
                  <a:solidFill>
                    <a:srgbClr val="FFFFFF"/>
                  </a:solidFill>
                  <a:latin typeface="Verdana" panose="020B0604030504040204" pitchFamily="34" charset="0"/>
                  <a:ea typeface="Verdana" panose="020B0604030504040204" pitchFamily="34" charset="0"/>
                  <a:cs typeface="Calibri"/>
                  <a:sym typeface="Trebuchet MS"/>
                </a:rPr>
                <a:t>=</a:t>
              </a:r>
              <a:r>
                <a:rPr lang="en-US" sz="2400" dirty="0">
                  <a:solidFill>
                    <a:srgbClr val="FFFFFF"/>
                  </a:solidFill>
                  <a:latin typeface="Trebuchet MS"/>
                  <a:ea typeface="Trebuchet MS"/>
                  <a:cs typeface="Trebuchet MS"/>
                  <a:sym typeface="Trebuchet MS"/>
                </a:rPr>
                <a:t>  </a:t>
              </a:r>
              <a:r>
                <a:rPr lang="en-US" sz="2062" dirty="0">
                  <a:solidFill>
                    <a:srgbClr val="FFFFFF"/>
                  </a:solidFill>
                  <a:latin typeface="Trebuchet MS"/>
                  <a:ea typeface="Trebuchet MS"/>
                  <a:cs typeface="Trebuchet MS"/>
                  <a:sym typeface="Trebuchet MS"/>
                </a:rPr>
                <a:t>Number of rows</a:t>
              </a:r>
            </a:p>
            <a:p>
              <a:pPr marL="8164">
                <a:lnSpc>
                  <a:spcPct val="116753"/>
                </a:lnSpc>
              </a:pPr>
              <a:r>
                <a:rPr lang="en-US" sz="2800" b="1" dirty="0">
                  <a:solidFill>
                    <a:srgbClr val="FFFFFF"/>
                  </a:solidFill>
                  <a:latin typeface="Verdana" panose="020B0604030504040204" pitchFamily="34" charset="0"/>
                  <a:ea typeface="Verdana" panose="020B0604030504040204" pitchFamily="34" charset="0"/>
                  <a:cs typeface="Calibri"/>
                  <a:sym typeface="Trebuchet MS"/>
                </a:rPr>
                <a:t>=</a:t>
              </a:r>
              <a:r>
                <a:rPr lang="en-US" sz="2800" dirty="0">
                  <a:solidFill>
                    <a:srgbClr val="FFFFFF"/>
                  </a:solidFill>
                  <a:latin typeface="Trebuchet MS"/>
                  <a:ea typeface="Calibri"/>
                  <a:cs typeface="Calibri"/>
                  <a:sym typeface="Trebuchet MS"/>
                </a:rPr>
                <a:t> </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Tree>
    <p:extLst>
      <p:ext uri="{BB962C8B-B14F-4D97-AF65-F5344CB8AC3E}">
        <p14:creationId xmlns:p14="http://schemas.microsoft.com/office/powerpoint/2010/main" val="2825833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4253087"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arrange(</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172;p20"/>
          <p:cNvSpPr/>
          <p:nvPr/>
        </p:nvSpPr>
        <p:spPr>
          <a:xfrm>
            <a:off x="4867705" y="2926883"/>
            <a:ext cx="3840689" cy="2153752"/>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Lst>
            <a:ahLst/>
            <a:cxnLst>
              <a:cxn ang="0">
                <a:pos x="connsiteX0" y="connsiteY0"/>
              </a:cxn>
              <a:cxn ang="0">
                <a:pos x="connsiteX1" y="connsiteY1"/>
              </a:cxn>
              <a:cxn ang="0">
                <a:pos x="connsiteX2" y="connsiteY2"/>
              </a:cxn>
              <a:cxn ang="0">
                <a:pos x="connsiteX3" y="connsiteY3"/>
              </a:cxn>
            </a:cxnLst>
            <a:rect l="l" t="t" r="r" b="b"/>
            <a:pathLst>
              <a:path w="7169286" h="3838694" extrusionOk="0">
                <a:moveTo>
                  <a:pt x="6812950" y="1220972"/>
                </a:moveTo>
                <a:lnTo>
                  <a:pt x="356337" y="1220972"/>
                </a:lnTo>
                <a:lnTo>
                  <a:pt x="307986" y="1224225"/>
                </a:lnTo>
                <a:lnTo>
                  <a:pt x="261611" y="1233701"/>
                </a:lnTo>
                <a:lnTo>
                  <a:pt x="217637" y="1248975"/>
                </a:lnTo>
                <a:lnTo>
                  <a:pt x="176489" y="1269623"/>
                </a:lnTo>
                <a:lnTo>
                  <a:pt x="138592" y="1295221"/>
                </a:lnTo>
                <a:lnTo>
                  <a:pt x="104371" y="1325343"/>
                </a:lnTo>
                <a:lnTo>
                  <a:pt x="74249" y="1359564"/>
                </a:lnTo>
                <a:lnTo>
                  <a:pt x="48651" y="1397461"/>
                </a:lnTo>
                <a:lnTo>
                  <a:pt x="28003" y="1438609"/>
                </a:lnTo>
                <a:lnTo>
                  <a:pt x="12729" y="1482583"/>
                </a:lnTo>
                <a:lnTo>
                  <a:pt x="3253" y="1528958"/>
                </a:lnTo>
                <a:lnTo>
                  <a:pt x="0" y="1577309"/>
                </a:lnTo>
                <a:lnTo>
                  <a:pt x="0" y="3482356"/>
                </a:lnTo>
                <a:lnTo>
                  <a:pt x="3253" y="3530708"/>
                </a:lnTo>
                <a:lnTo>
                  <a:pt x="12729" y="3577083"/>
                </a:lnTo>
                <a:lnTo>
                  <a:pt x="28003" y="3621056"/>
                </a:lnTo>
                <a:lnTo>
                  <a:pt x="48651" y="3662204"/>
                </a:lnTo>
                <a:lnTo>
                  <a:pt x="74249" y="3700101"/>
                </a:lnTo>
                <a:lnTo>
                  <a:pt x="104371" y="3734322"/>
                </a:lnTo>
                <a:lnTo>
                  <a:pt x="138592" y="3764444"/>
                </a:lnTo>
                <a:lnTo>
                  <a:pt x="176489" y="3790041"/>
                </a:lnTo>
                <a:lnTo>
                  <a:pt x="217637" y="3810689"/>
                </a:lnTo>
                <a:lnTo>
                  <a:pt x="261611" y="3825964"/>
                </a:lnTo>
                <a:lnTo>
                  <a:pt x="307986" y="3835440"/>
                </a:lnTo>
                <a:lnTo>
                  <a:pt x="356337" y="3838693"/>
                </a:lnTo>
                <a:lnTo>
                  <a:pt x="6812950" y="3838693"/>
                </a:lnTo>
                <a:lnTo>
                  <a:pt x="6861301" y="3835440"/>
                </a:lnTo>
                <a:lnTo>
                  <a:pt x="6907675" y="3825964"/>
                </a:lnTo>
                <a:lnTo>
                  <a:pt x="6951648" y="3810689"/>
                </a:lnTo>
                <a:lnTo>
                  <a:pt x="6992795" y="3790041"/>
                </a:lnTo>
                <a:lnTo>
                  <a:pt x="7030692" y="3764444"/>
                </a:lnTo>
                <a:lnTo>
                  <a:pt x="7064914" y="3734322"/>
                </a:lnTo>
                <a:lnTo>
                  <a:pt x="7095036" y="3700101"/>
                </a:lnTo>
                <a:lnTo>
                  <a:pt x="7120633" y="3662204"/>
                </a:lnTo>
                <a:lnTo>
                  <a:pt x="7141281" y="3621056"/>
                </a:lnTo>
                <a:lnTo>
                  <a:pt x="7156556" y="3577083"/>
                </a:lnTo>
                <a:lnTo>
                  <a:pt x="7166032" y="3530708"/>
                </a:lnTo>
                <a:lnTo>
                  <a:pt x="7169285" y="3482356"/>
                </a:lnTo>
                <a:lnTo>
                  <a:pt x="7169285" y="1577309"/>
                </a:lnTo>
                <a:lnTo>
                  <a:pt x="7166032" y="1528958"/>
                </a:lnTo>
                <a:lnTo>
                  <a:pt x="7156556" y="1482583"/>
                </a:lnTo>
                <a:lnTo>
                  <a:pt x="7141281" y="1438609"/>
                </a:lnTo>
                <a:lnTo>
                  <a:pt x="7120633" y="1397461"/>
                </a:lnTo>
                <a:lnTo>
                  <a:pt x="7095036" y="1359564"/>
                </a:lnTo>
                <a:lnTo>
                  <a:pt x="7064914" y="1325343"/>
                </a:lnTo>
                <a:lnTo>
                  <a:pt x="7030692" y="1295221"/>
                </a:lnTo>
                <a:lnTo>
                  <a:pt x="6992795" y="1269623"/>
                </a:lnTo>
                <a:lnTo>
                  <a:pt x="6951648" y="1248975"/>
                </a:lnTo>
                <a:lnTo>
                  <a:pt x="6907675" y="1233701"/>
                </a:lnTo>
                <a:lnTo>
                  <a:pt x="6861301" y="1224225"/>
                </a:lnTo>
                <a:lnTo>
                  <a:pt x="6812950" y="1220972"/>
                </a:lnTo>
                <a:close/>
              </a:path>
              <a:path w="7169286" h="3838694" extrusionOk="0">
                <a:moveTo>
                  <a:pt x="997315" y="0"/>
                </a:moveTo>
                <a:lnTo>
                  <a:pt x="2348194" y="1237718"/>
                </a:lnTo>
                <a:lnTo>
                  <a:pt x="2993816" y="1237718"/>
                </a:lnTo>
                <a:lnTo>
                  <a:pt x="997315" y="0"/>
                </a:lnTo>
                <a:close/>
              </a:path>
            </a:pathLst>
          </a:custGeom>
          <a:solidFill>
            <a:srgbClr val="A0C283"/>
          </a:solidFill>
          <a:ln>
            <a:noFill/>
          </a:ln>
        </p:spPr>
        <p:txBody>
          <a:bodyPr spcFirstLastPara="1" wrap="square" lIns="0" tIns="0" rIns="0" bIns="0" anchor="t" anchorCtr="0">
            <a:noAutofit/>
          </a:bodyPr>
          <a:lstStyle/>
          <a:p>
            <a:endParaRPr sz="964"/>
          </a:p>
        </p:txBody>
      </p:sp>
      <p:sp>
        <p:nvSpPr>
          <p:cNvPr id="17" name="Google Shape;173;p20"/>
          <p:cNvSpPr txBox="1"/>
          <p:nvPr/>
        </p:nvSpPr>
        <p:spPr>
          <a:xfrm>
            <a:off x="4947920" y="3844021"/>
            <a:ext cx="3760474" cy="1146391"/>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name(s) of columns to arrange by</a:t>
            </a:r>
            <a:endParaRPr sz="2800" dirty="0">
              <a:latin typeface="Trebuchet MS"/>
              <a:ea typeface="Trebuchet MS"/>
              <a:cs typeface="Trebuchet MS"/>
              <a:sym typeface="Trebuchet MS"/>
            </a:endParaRPr>
          </a:p>
        </p:txBody>
      </p:sp>
      <p:sp>
        <p:nvSpPr>
          <p:cNvPr id="18" name="Google Shape;137;p17"/>
          <p:cNvSpPr/>
          <p:nvPr/>
        </p:nvSpPr>
        <p:spPr>
          <a:xfrm>
            <a:off x="2250091" y="2926883"/>
            <a:ext cx="234291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9" name="Google Shape;138;p17"/>
          <p:cNvSpPr txBox="1"/>
          <p:nvPr/>
        </p:nvSpPr>
        <p:spPr>
          <a:xfrm>
            <a:off x="2260251" y="3846602"/>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Trebuchet MS"/>
                <a:ea typeface="Trebuchet MS"/>
                <a:cs typeface="Trebuchet MS"/>
                <a:sym typeface="Trebuchet MS"/>
              </a:rPr>
              <a:t>data frame to transform</a:t>
            </a:r>
            <a:endParaRPr sz="2800" dirty="0">
              <a:latin typeface="Trebuchet MS"/>
              <a:ea typeface="Trebuchet MS"/>
              <a:cs typeface="Trebuchet MS"/>
              <a:sym typeface="Trebuchet MS"/>
            </a:endParaRPr>
          </a:p>
        </p:txBody>
      </p:sp>
      <p:sp>
        <p:nvSpPr>
          <p:cNvPr id="20" name="Google Shape;293;p32"/>
          <p:cNvSpPr txBox="1">
            <a:spLocks noGrp="1"/>
          </p:cNvSpPr>
          <p:nvPr>
            <p:ph type="title"/>
          </p:nvPr>
        </p:nvSpPr>
        <p:spPr>
          <a:xfrm>
            <a:off x="4619758" y="684400"/>
            <a:ext cx="2952485"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rPr>
              <a:t>arrange()</a:t>
            </a:r>
            <a:endParaRPr dirty="0"/>
          </a:p>
        </p:txBody>
      </p:sp>
      <p:sp>
        <p:nvSpPr>
          <p:cNvPr id="21"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spTree>
    <p:extLst>
      <p:ext uri="{BB962C8B-B14F-4D97-AF65-F5344CB8AC3E}">
        <p14:creationId xmlns:p14="http://schemas.microsoft.com/office/powerpoint/2010/main" val="62147096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2642839" y="2201670"/>
            <a:ext cx="6043962"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2913762" y="2313797"/>
            <a:ext cx="5609228"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arrange(</a:t>
            </a:r>
            <a:r>
              <a:rPr lang="en-US" sz="3200" dirty="0">
                <a:solidFill>
                  <a:srgbClr val="0365C0"/>
                </a:solidFill>
                <a:latin typeface="Consolas" panose="020B0609020204030204" pitchFamily="49" charset="0"/>
                <a:ea typeface="Courier New"/>
                <a:cs typeface="Consolas" panose="020B0609020204030204" pitchFamily="49" charset="0"/>
                <a:sym typeface="Courier New"/>
              </a:rPr>
              <a:t>chem,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cxnSp>
        <p:nvCxnSpPr>
          <p:cNvPr id="12" name="Straight Arrow Connector 11"/>
          <p:cNvCxnSpPr/>
          <p:nvPr/>
        </p:nvCxnSpPr>
        <p:spPr>
          <a:xfrm>
            <a:off x="5232135" y="4728067"/>
            <a:ext cx="486241" cy="145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293;p32"/>
          <p:cNvSpPr txBox="1">
            <a:spLocks/>
          </p:cNvSpPr>
          <p:nvPr/>
        </p:nvSpPr>
        <p:spPr>
          <a:xfrm>
            <a:off x="4619758" y="684400"/>
            <a:ext cx="2952485"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arrange()</a:t>
            </a:r>
            <a:endParaRPr lang="en-US" dirty="0"/>
          </a:p>
        </p:txBody>
      </p:sp>
      <p:sp>
        <p:nvSpPr>
          <p:cNvPr id="17"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graphicFrame>
        <p:nvGraphicFramePr>
          <p:cNvPr id="18" name="Table 17"/>
          <p:cNvGraphicFramePr>
            <a:graphicFrameLocks noGrp="1"/>
          </p:cNvGraphicFramePr>
          <p:nvPr>
            <p:extLst>
              <p:ext uri="{D42A27DB-BD31-4B8C-83A1-F6EECF244321}">
                <p14:modId xmlns:p14="http://schemas.microsoft.com/office/powerpoint/2010/main" val="2599335022"/>
              </p:ext>
            </p:extLst>
          </p:nvPr>
        </p:nvGraphicFramePr>
        <p:xfrm>
          <a:off x="1627457" y="3289104"/>
          <a:ext cx="3237174" cy="2877925"/>
        </p:xfrm>
        <a:graphic>
          <a:graphicData uri="http://schemas.openxmlformats.org/drawingml/2006/table">
            <a:tbl>
              <a:tblPr firstRow="1" bandRow="1"/>
              <a:tblGrid>
                <a:gridCol w="1482098">
                  <a:extLst>
                    <a:ext uri="{9D8B030D-6E8A-4147-A177-3AD203B41FA5}">
                      <a16:colId xmlns:a16="http://schemas.microsoft.com/office/drawing/2014/main" val="20000"/>
                    </a:ext>
                  </a:extLst>
                </a:gridCol>
                <a:gridCol w="1755076">
                  <a:extLst>
                    <a:ext uri="{9D8B030D-6E8A-4147-A177-3AD203B41FA5}">
                      <a16:colId xmlns:a16="http://schemas.microsoft.com/office/drawing/2014/main" val="20002"/>
                    </a:ext>
                  </a:extLst>
                </a:gridCol>
              </a:tblGrid>
              <a:tr h="575585">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585">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rtl="0" fontAlgn="ctr"/>
                      <a:r>
                        <a:rPr lang="en-US" sz="1800" b="0" i="0" u="none" strike="noStrike" dirty="0" err="1">
                          <a:solidFill>
                            <a:srgbClr val="000000"/>
                          </a:solidFill>
                          <a:effectLst/>
                          <a:latin typeface="Arial" panose="020B0604020202020204" pitchFamily="34" charset="0"/>
                        </a:rPr>
                        <a:t>harrell</a:t>
                      </a:r>
                      <a:endParaRPr lang="en-US" sz="18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1"/>
                  </a:ext>
                </a:extLst>
              </a:tr>
              <a:tr h="575585">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rtl="0" fontAlgn="ctr"/>
                      <a:r>
                        <a:rPr lang="en-US" sz="1800" b="0" i="0" u="none" strike="noStrike" dirty="0" err="1">
                          <a:solidFill>
                            <a:srgbClr val="000000"/>
                          </a:solidFill>
                          <a:effectLst/>
                          <a:latin typeface="Arial" panose="020B0604020202020204" pitchFamily="34" charset="0"/>
                        </a:rPr>
                        <a:t>huffman</a:t>
                      </a:r>
                      <a:endParaRPr lang="en-US" sz="18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2"/>
                  </a:ext>
                </a:extLst>
              </a:tr>
              <a:tr h="575585">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B9CDE5"/>
                    </a:solidFill>
                  </a:tcPr>
                </a:tc>
                <a:tc>
                  <a:txBody>
                    <a:bodyPr/>
                    <a:lstStyle/>
                    <a:p>
                      <a:pPr algn="ctr" rtl="0" fontAlgn="ctr"/>
                      <a:r>
                        <a:rPr lang="en-US" sz="1800" b="0" i="0" u="none" strike="noStrike" dirty="0">
                          <a:solidFill>
                            <a:srgbClr val="000000"/>
                          </a:solidFill>
                          <a:effectLst/>
                          <a:latin typeface="Arial" panose="020B0604020202020204" pitchFamily="34" charset="0"/>
                        </a:rPr>
                        <a:t>coffee</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3"/>
                  </a:ext>
                </a:extLst>
              </a:tr>
              <a:tr h="575585">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rtl="0" fontAlgn="ctr"/>
                      <a:r>
                        <a:rPr lang="en-US" sz="1800" b="0" i="0" u="none" strike="noStrike" dirty="0" err="1">
                          <a:solidFill>
                            <a:srgbClr val="000000"/>
                          </a:solidFill>
                          <a:effectLst/>
                          <a:latin typeface="Arial" panose="020B0604020202020204" pitchFamily="34" charset="0"/>
                        </a:rPr>
                        <a:t>baldwin</a:t>
                      </a:r>
                      <a:endParaRPr lang="en-US" sz="18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4"/>
                  </a:ext>
                </a:extLst>
              </a:tr>
            </a:tbl>
          </a:graphicData>
        </a:graphic>
      </p:graphicFrame>
      <p:graphicFrame>
        <p:nvGraphicFramePr>
          <p:cNvPr id="19" name="Table 18"/>
          <p:cNvGraphicFramePr>
            <a:graphicFrameLocks noGrp="1"/>
          </p:cNvGraphicFramePr>
          <p:nvPr>
            <p:extLst>
              <p:ext uri="{D42A27DB-BD31-4B8C-83A1-F6EECF244321}">
                <p14:modId xmlns:p14="http://schemas.microsoft.com/office/powerpoint/2010/main" val="1303527867"/>
              </p:ext>
            </p:extLst>
          </p:nvPr>
        </p:nvGraphicFramePr>
        <p:xfrm>
          <a:off x="6473626" y="3289104"/>
          <a:ext cx="3292237" cy="2876895"/>
        </p:xfrm>
        <a:graphic>
          <a:graphicData uri="http://schemas.openxmlformats.org/drawingml/2006/table">
            <a:tbl>
              <a:tblPr firstRow="1" bandRow="1"/>
              <a:tblGrid>
                <a:gridCol w="1335167">
                  <a:extLst>
                    <a:ext uri="{9D8B030D-6E8A-4147-A177-3AD203B41FA5}">
                      <a16:colId xmlns:a16="http://schemas.microsoft.com/office/drawing/2014/main" val="20000"/>
                    </a:ext>
                  </a:extLst>
                </a:gridCol>
                <a:gridCol w="1957070">
                  <a:extLst>
                    <a:ext uri="{9D8B030D-6E8A-4147-A177-3AD203B41FA5}">
                      <a16:colId xmlns:a16="http://schemas.microsoft.com/office/drawing/2014/main" val="20002"/>
                    </a:ext>
                  </a:extLst>
                </a:gridCol>
              </a:tblGrid>
              <a:tr h="575379">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379">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rtl="0" fontAlgn="ctr"/>
                      <a:r>
                        <a:rPr lang="en-US" sz="1800" b="0" i="0" u="none" strike="noStrike" dirty="0" err="1">
                          <a:solidFill>
                            <a:srgbClr val="000000"/>
                          </a:solidFill>
                          <a:effectLst/>
                          <a:latin typeface="Arial" panose="020B0604020202020204" pitchFamily="34" charset="0"/>
                        </a:rPr>
                        <a:t>baldwin</a:t>
                      </a:r>
                      <a:endParaRPr lang="en-US" sz="18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1"/>
                  </a:ext>
                </a:extLst>
              </a:tr>
              <a:tr h="575379">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rtl="0" fontAlgn="ctr"/>
                      <a:r>
                        <a:rPr lang="en-US" sz="1800" b="0" i="0" u="none" strike="noStrike" dirty="0">
                          <a:solidFill>
                            <a:srgbClr val="000000"/>
                          </a:solidFill>
                          <a:effectLst/>
                          <a:latin typeface="Arial" panose="020B0604020202020204" pitchFamily="34" charset="0"/>
                        </a:rPr>
                        <a:t>coffee</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2"/>
                  </a:ext>
                </a:extLst>
              </a:tr>
              <a:tr h="575379">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5B3D7"/>
                    </a:solidFill>
                  </a:tcPr>
                </a:tc>
                <a:tc>
                  <a:txBody>
                    <a:bodyPr/>
                    <a:lstStyle/>
                    <a:p>
                      <a:pPr algn="ctr" rtl="0" fontAlgn="ctr"/>
                      <a:r>
                        <a:rPr lang="en-US" sz="1800" b="0" i="0" u="none" strike="noStrike" dirty="0" err="1">
                          <a:solidFill>
                            <a:srgbClr val="000000"/>
                          </a:solidFill>
                          <a:effectLst/>
                          <a:latin typeface="Arial" panose="020B0604020202020204" pitchFamily="34" charset="0"/>
                        </a:rPr>
                        <a:t>harrell</a:t>
                      </a:r>
                      <a:endParaRPr lang="en-US" sz="18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3"/>
                  </a:ext>
                </a:extLst>
              </a:tr>
              <a:tr h="575379">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rtl="0" fontAlgn="ctr"/>
                      <a:r>
                        <a:rPr lang="en-US" sz="1800" b="0" i="0" u="none" strike="noStrike" dirty="0" err="1">
                          <a:solidFill>
                            <a:srgbClr val="000000"/>
                          </a:solidFill>
                          <a:effectLst/>
                          <a:latin typeface="Arial" panose="020B0604020202020204" pitchFamily="34" charset="0"/>
                        </a:rPr>
                        <a:t>huffman</a:t>
                      </a:r>
                      <a:endParaRPr lang="en-US" sz="18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2542480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D6AD50-91AF-B04F-8504-007D598B0E08}"/>
              </a:ext>
            </a:extLst>
          </p:cNvPr>
          <p:cNvPicPr>
            <a:picLocks noChangeAspect="1"/>
          </p:cNvPicPr>
          <p:nvPr/>
        </p:nvPicPr>
        <p:blipFill>
          <a:blip r:embed="rId3"/>
          <a:stretch>
            <a:fillRect/>
          </a:stretch>
        </p:blipFill>
        <p:spPr>
          <a:xfrm>
            <a:off x="486902" y="2941999"/>
            <a:ext cx="4554116" cy="2025833"/>
          </a:xfrm>
          <a:prstGeom prst="rect">
            <a:avLst/>
          </a:prstGeom>
        </p:spPr>
      </p:pic>
      <p:sp>
        <p:nvSpPr>
          <p:cNvPr id="8" name="TextBox 7">
            <a:extLst>
              <a:ext uri="{FF2B5EF4-FFF2-40B4-BE49-F238E27FC236}">
                <a16:creationId xmlns:a16="http://schemas.microsoft.com/office/drawing/2014/main" id="{DA623F16-B6A2-564C-963D-4A6739B81FCB}"/>
              </a:ext>
            </a:extLst>
          </p:cNvPr>
          <p:cNvSpPr txBox="1"/>
          <p:nvPr/>
        </p:nvSpPr>
        <p:spPr>
          <a:xfrm>
            <a:off x="5369694" y="2288217"/>
            <a:ext cx="6367877" cy="3539430"/>
          </a:xfrm>
          <a:prstGeom prst="rect">
            <a:avLst/>
          </a:prstGeom>
          <a:noFill/>
        </p:spPr>
        <p:txBody>
          <a:bodyPr wrap="square" rtlCol="0">
            <a:spAutoFit/>
          </a:bodyPr>
          <a:lstStyle/>
          <a:p>
            <a:r>
              <a:rPr lang="en-US" sz="3200" dirty="0"/>
              <a:t>A data set is </a:t>
            </a:r>
            <a:r>
              <a:rPr lang="en-US" sz="3200" b="1" dirty="0"/>
              <a:t>tidy</a:t>
            </a:r>
            <a:r>
              <a:rPr lang="en-US" sz="3200" dirty="0"/>
              <a:t> if:</a:t>
            </a:r>
          </a:p>
          <a:p>
            <a:endParaRPr lang="en-US" sz="3200" dirty="0"/>
          </a:p>
          <a:p>
            <a:pPr marL="342900" indent="-342900">
              <a:buAutoNum type="arabicPeriod"/>
            </a:pPr>
            <a:r>
              <a:rPr lang="en-US" sz="3200" dirty="0"/>
              <a:t> Each </a:t>
            </a:r>
            <a:r>
              <a:rPr lang="en-US" sz="3200" b="1" dirty="0">
                <a:solidFill>
                  <a:schemeClr val="accent2"/>
                </a:solidFill>
              </a:rPr>
              <a:t>variable</a:t>
            </a:r>
            <a:r>
              <a:rPr lang="en-US" sz="3200" dirty="0"/>
              <a:t> is in its own </a:t>
            </a:r>
            <a:r>
              <a:rPr lang="en-US" sz="3200" b="1" dirty="0">
                <a:solidFill>
                  <a:schemeClr val="accent2"/>
                </a:solidFill>
              </a:rPr>
              <a:t>column</a:t>
            </a:r>
            <a:endParaRPr lang="en-US" sz="3200" dirty="0">
              <a:solidFill>
                <a:schemeClr val="accent2"/>
              </a:solidFill>
            </a:endParaRPr>
          </a:p>
          <a:p>
            <a:pPr marL="342900" indent="-342900">
              <a:buAutoNum type="arabicPeriod"/>
            </a:pPr>
            <a:r>
              <a:rPr lang="en-US" sz="3200" dirty="0"/>
              <a:t> Each </a:t>
            </a:r>
            <a:r>
              <a:rPr lang="en-US" sz="3200" b="1" dirty="0">
                <a:solidFill>
                  <a:srgbClr val="92D050"/>
                </a:solidFill>
              </a:rPr>
              <a:t>observation</a:t>
            </a:r>
            <a:r>
              <a:rPr lang="en-US" sz="3200" dirty="0"/>
              <a:t> is in its own </a:t>
            </a:r>
            <a:r>
              <a:rPr lang="en-US" sz="3200" b="1" dirty="0">
                <a:solidFill>
                  <a:srgbClr val="92D050"/>
                </a:solidFill>
              </a:rPr>
              <a:t>row</a:t>
            </a:r>
            <a:endParaRPr lang="en-US" sz="3200" dirty="0">
              <a:solidFill>
                <a:srgbClr val="92D050"/>
              </a:solidFill>
            </a:endParaRPr>
          </a:p>
          <a:p>
            <a:pPr marL="342900" indent="-342900">
              <a:buAutoNum type="arabicPeriod"/>
            </a:pPr>
            <a:r>
              <a:rPr lang="en-US" sz="3200" dirty="0"/>
              <a:t> Each </a:t>
            </a:r>
            <a:r>
              <a:rPr lang="en-US" sz="3200" b="1" dirty="0">
                <a:solidFill>
                  <a:srgbClr val="FFC000"/>
                </a:solidFill>
              </a:rPr>
              <a:t>value</a:t>
            </a:r>
            <a:r>
              <a:rPr lang="en-US" sz="3200" b="1" dirty="0"/>
              <a:t> </a:t>
            </a:r>
            <a:r>
              <a:rPr lang="en-US" sz="3200" dirty="0"/>
              <a:t>is in its own </a:t>
            </a:r>
            <a:r>
              <a:rPr lang="en-US" sz="3200" b="1" dirty="0">
                <a:solidFill>
                  <a:srgbClr val="FFC000"/>
                </a:solidFill>
              </a:rPr>
              <a:t>cell</a:t>
            </a:r>
            <a:endParaRPr lang="en-US" sz="3200" dirty="0">
              <a:solidFill>
                <a:srgbClr val="FFC000"/>
              </a:solidFill>
            </a:endParaRPr>
          </a:p>
        </p:txBody>
      </p:sp>
      <p:pic>
        <p:nvPicPr>
          <p:cNvPr id="6" name="Picture 5">
            <a:extLst>
              <a:ext uri="{FF2B5EF4-FFF2-40B4-BE49-F238E27FC236}">
                <a16:creationId xmlns:a16="http://schemas.microsoft.com/office/drawing/2014/main" id="{911F9BDD-5EAD-5140-BDF9-E5419CEB3143}"/>
              </a:ext>
            </a:extLst>
          </p:cNvPr>
          <p:cNvPicPr>
            <a:picLocks noChangeAspect="1"/>
          </p:cNvPicPr>
          <p:nvPr/>
        </p:nvPicPr>
        <p:blipFill>
          <a:blip r:embed="rId4"/>
          <a:stretch>
            <a:fillRect/>
          </a:stretch>
        </p:blipFill>
        <p:spPr>
          <a:xfrm>
            <a:off x="-101160" y="3270620"/>
            <a:ext cx="5730240" cy="1697212"/>
          </a:xfrm>
          <a:prstGeom prst="rect">
            <a:avLst/>
          </a:prstGeom>
        </p:spPr>
      </p:pic>
      <p:pic>
        <p:nvPicPr>
          <p:cNvPr id="7" name="Picture 6">
            <a:extLst>
              <a:ext uri="{FF2B5EF4-FFF2-40B4-BE49-F238E27FC236}">
                <a16:creationId xmlns:a16="http://schemas.microsoft.com/office/drawing/2014/main" id="{4315297B-085D-504C-9F6B-FE648B869864}"/>
              </a:ext>
            </a:extLst>
          </p:cNvPr>
          <p:cNvPicPr>
            <a:picLocks noChangeAspect="1"/>
          </p:cNvPicPr>
          <p:nvPr/>
        </p:nvPicPr>
        <p:blipFill rotWithShape="1">
          <a:blip r:embed="rId5"/>
          <a:srcRect t="18386"/>
          <a:stretch/>
        </p:blipFill>
        <p:spPr>
          <a:xfrm>
            <a:off x="486902" y="3270620"/>
            <a:ext cx="4548958" cy="1697212"/>
          </a:xfrm>
          <a:prstGeom prst="rect">
            <a:avLst/>
          </a:prstGeom>
        </p:spPr>
      </p:pic>
      <p:sp>
        <p:nvSpPr>
          <p:cNvPr id="2" name="Title 1">
            <a:extLst>
              <a:ext uri="{FF2B5EF4-FFF2-40B4-BE49-F238E27FC236}">
                <a16:creationId xmlns:a16="http://schemas.microsoft.com/office/drawing/2014/main" id="{803F253B-B1B2-694F-98D4-30118CE0451E}"/>
              </a:ext>
            </a:extLst>
          </p:cNvPr>
          <p:cNvSpPr>
            <a:spLocks noGrp="1"/>
          </p:cNvSpPr>
          <p:nvPr>
            <p:ph type="title"/>
          </p:nvPr>
        </p:nvSpPr>
        <p:spPr/>
        <p:txBody>
          <a:bodyPr/>
          <a:lstStyle/>
          <a:p>
            <a:r>
              <a:rPr lang="en-US" dirty="0"/>
              <a:t>What is a “Tidy” Data Frame</a:t>
            </a:r>
          </a:p>
        </p:txBody>
      </p:sp>
      <p:sp>
        <p:nvSpPr>
          <p:cNvPr id="5" name="Rectangle 4"/>
          <p:cNvSpPr/>
          <p:nvPr/>
        </p:nvSpPr>
        <p:spPr>
          <a:xfrm>
            <a:off x="1672325" y="3000172"/>
            <a:ext cx="1080500" cy="233413"/>
          </a:xfrm>
          <a:prstGeom prst="rect">
            <a:avLst/>
          </a:prstGeom>
          <a:solidFill>
            <a:srgbClr val="7980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latin typeface="Arial" panose="020B0604020202020204" pitchFamily="34" charset="0"/>
                <a:cs typeface="Arial" panose="020B0604020202020204" pitchFamily="34" charset="0"/>
              </a:rPr>
              <a:t>MRN</a:t>
            </a:r>
          </a:p>
        </p:txBody>
      </p:sp>
    </p:spTree>
    <p:extLst>
      <p:ext uri="{BB962C8B-B14F-4D97-AF65-F5344CB8AC3E}">
        <p14:creationId xmlns:p14="http://schemas.microsoft.com/office/powerpoint/2010/main" val="313411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3" end="3"/>
                                            </p:txEl>
                                          </p:spTgt>
                                        </p:tgtEl>
                                        <p:attrNameLst>
                                          <p:attrName>style.visibility</p:attrName>
                                        </p:attrNameLst>
                                      </p:cBhvr>
                                      <p:to>
                                        <p:strVal val="visible"/>
                                      </p:to>
                                    </p:set>
                                  </p:childTnLst>
                                </p:cTn>
                              </p:par>
                              <p:par>
                                <p:cTn id="13" presetID="1" presetClass="exit" presetSubtype="0" fill="hold" nodeType="withEffect">
                                  <p:stCondLst>
                                    <p:cond delay="0"/>
                                  </p:stCondLst>
                                  <p:childTnLst>
                                    <p:set>
                                      <p:cBhvr>
                                        <p:cTn id="14" dur="1" fill="hold">
                                          <p:stCondLst>
                                            <p:cond delay="0"/>
                                          </p:stCondLst>
                                        </p:cTn>
                                        <p:tgtEl>
                                          <p:spTgt spid="6"/>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childTnLst>
                                </p:cTn>
                              </p:par>
                              <p:par>
                                <p:cTn id="21" presetID="1" presetClass="exit" presetSubtype="0" fill="hold" nodeType="withEffect">
                                  <p:stCondLst>
                                    <p:cond delay="0"/>
                                  </p:stCondLst>
                                  <p:childTnLst>
                                    <p:set>
                                      <p:cBhvr>
                                        <p:cTn id="22"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2765502" y="2201670"/>
            <a:ext cx="6446825"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3148055" y="2313797"/>
            <a:ext cx="5609228"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arrange(</a:t>
            </a:r>
            <a:r>
              <a:rPr lang="en-US" sz="3200" dirty="0">
                <a:solidFill>
                  <a:srgbClr val="0365C0"/>
                </a:solidFill>
                <a:latin typeface="Consolas" panose="020B0609020204030204" pitchFamily="49" charset="0"/>
                <a:ea typeface="Courier New"/>
                <a:cs typeface="Consolas" panose="020B0609020204030204" pitchFamily="49" charset="0"/>
                <a:sym typeface="Courier New"/>
              </a:rPr>
              <a:t>chem, </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desc</a:t>
            </a:r>
            <a:r>
              <a:rPr lang="en-US" sz="3200" dirty="0">
                <a:solidFill>
                  <a:srgbClr val="C0504D"/>
                </a:solidFill>
                <a:latin typeface="Consolas" panose="020B0609020204030204" pitchFamily="49" charset="0"/>
                <a:ea typeface="Courier New"/>
                <a:cs typeface="Consolas" panose="020B0609020204030204" pitchFamily="49" charset="0"/>
                <a:sym typeface="Courier New"/>
              </a:rPr>
              <a:t>(</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mrn</a:t>
            </a:r>
            <a:r>
              <a:rPr lang="en-US" sz="3200" dirty="0">
                <a:solidFill>
                  <a:srgbClr val="C0504D"/>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cxnSp>
        <p:nvCxnSpPr>
          <p:cNvPr id="12" name="Straight Arrow Connector 11"/>
          <p:cNvCxnSpPr/>
          <p:nvPr/>
        </p:nvCxnSpPr>
        <p:spPr>
          <a:xfrm>
            <a:off x="5466428" y="4728066"/>
            <a:ext cx="486241" cy="145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293;p32"/>
          <p:cNvSpPr txBox="1">
            <a:spLocks/>
          </p:cNvSpPr>
          <p:nvPr/>
        </p:nvSpPr>
        <p:spPr>
          <a:xfrm>
            <a:off x="4619758" y="684400"/>
            <a:ext cx="2952485"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arrange()</a:t>
            </a:r>
            <a:endParaRPr lang="en-US" dirty="0"/>
          </a:p>
        </p:txBody>
      </p:sp>
      <p:sp>
        <p:nvSpPr>
          <p:cNvPr id="17"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graphicFrame>
        <p:nvGraphicFramePr>
          <p:cNvPr id="18" name="Table 17"/>
          <p:cNvGraphicFramePr>
            <a:graphicFrameLocks noGrp="1"/>
          </p:cNvGraphicFramePr>
          <p:nvPr>
            <p:extLst>
              <p:ext uri="{D42A27DB-BD31-4B8C-83A1-F6EECF244321}">
                <p14:modId xmlns:p14="http://schemas.microsoft.com/office/powerpoint/2010/main" val="2042350070"/>
              </p:ext>
            </p:extLst>
          </p:nvPr>
        </p:nvGraphicFramePr>
        <p:xfrm>
          <a:off x="1561348" y="3289104"/>
          <a:ext cx="3237174" cy="2877925"/>
        </p:xfrm>
        <a:graphic>
          <a:graphicData uri="http://schemas.openxmlformats.org/drawingml/2006/table">
            <a:tbl>
              <a:tblPr firstRow="1" bandRow="1"/>
              <a:tblGrid>
                <a:gridCol w="1482098">
                  <a:extLst>
                    <a:ext uri="{9D8B030D-6E8A-4147-A177-3AD203B41FA5}">
                      <a16:colId xmlns:a16="http://schemas.microsoft.com/office/drawing/2014/main" val="20000"/>
                    </a:ext>
                  </a:extLst>
                </a:gridCol>
                <a:gridCol w="1755076">
                  <a:extLst>
                    <a:ext uri="{9D8B030D-6E8A-4147-A177-3AD203B41FA5}">
                      <a16:colId xmlns:a16="http://schemas.microsoft.com/office/drawing/2014/main" val="20002"/>
                    </a:ext>
                  </a:extLst>
                </a:gridCol>
              </a:tblGrid>
              <a:tr h="575585">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585">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rtl="0" fontAlgn="ctr"/>
                      <a:r>
                        <a:rPr lang="en-US" sz="1800" b="0" i="0" u="none" strike="noStrike" dirty="0" err="1">
                          <a:solidFill>
                            <a:srgbClr val="000000"/>
                          </a:solidFill>
                          <a:effectLst/>
                          <a:latin typeface="Arial" panose="020B0604020202020204" pitchFamily="34" charset="0"/>
                        </a:rPr>
                        <a:t>harrell</a:t>
                      </a:r>
                      <a:endParaRPr lang="en-US" sz="18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1"/>
                  </a:ext>
                </a:extLst>
              </a:tr>
              <a:tr h="575585">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rtl="0" fontAlgn="ctr"/>
                      <a:r>
                        <a:rPr lang="en-US" sz="1800" b="0" i="0" u="none" strike="noStrike" dirty="0" err="1">
                          <a:solidFill>
                            <a:srgbClr val="000000"/>
                          </a:solidFill>
                          <a:effectLst/>
                          <a:latin typeface="Arial" panose="020B0604020202020204" pitchFamily="34" charset="0"/>
                        </a:rPr>
                        <a:t>huffman</a:t>
                      </a:r>
                      <a:endParaRPr lang="en-US" sz="18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2"/>
                  </a:ext>
                </a:extLst>
              </a:tr>
              <a:tr h="575585">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82A5D0"/>
                    </a:solidFill>
                  </a:tcPr>
                </a:tc>
                <a:tc>
                  <a:txBody>
                    <a:bodyPr/>
                    <a:lstStyle/>
                    <a:p>
                      <a:pPr algn="ctr" rtl="0" fontAlgn="ctr"/>
                      <a:r>
                        <a:rPr lang="en-US" sz="1800" b="0" i="0" u="none" strike="noStrike" dirty="0">
                          <a:solidFill>
                            <a:srgbClr val="000000"/>
                          </a:solidFill>
                          <a:effectLst/>
                          <a:latin typeface="Arial" panose="020B0604020202020204" pitchFamily="34" charset="0"/>
                        </a:rPr>
                        <a:t>coffee</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extLst>
                  <a:ext uri="{0D108BD9-81ED-4DB2-BD59-A6C34878D82A}">
                    <a16:rowId xmlns:a16="http://schemas.microsoft.com/office/drawing/2014/main" val="10003"/>
                  </a:ext>
                </a:extLst>
              </a:tr>
              <a:tr h="575585">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rtl="0" fontAlgn="ctr"/>
                      <a:r>
                        <a:rPr lang="en-US" sz="1800" b="0" i="0" u="none" strike="noStrike" dirty="0" err="1">
                          <a:solidFill>
                            <a:srgbClr val="000000"/>
                          </a:solidFill>
                          <a:effectLst/>
                          <a:latin typeface="Arial" panose="020B0604020202020204" pitchFamily="34" charset="0"/>
                        </a:rPr>
                        <a:t>baldwin</a:t>
                      </a:r>
                      <a:endParaRPr lang="en-US" sz="18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4"/>
                  </a:ext>
                </a:extLst>
              </a:tr>
            </a:tbl>
          </a:graphicData>
        </a:graphic>
      </p:graphicFrame>
      <p:graphicFrame>
        <p:nvGraphicFramePr>
          <p:cNvPr id="19" name="Table 18"/>
          <p:cNvGraphicFramePr>
            <a:graphicFrameLocks noGrp="1"/>
          </p:cNvGraphicFramePr>
          <p:nvPr>
            <p:extLst>
              <p:ext uri="{D42A27DB-BD31-4B8C-83A1-F6EECF244321}">
                <p14:modId xmlns:p14="http://schemas.microsoft.com/office/powerpoint/2010/main" val="3999457885"/>
              </p:ext>
            </p:extLst>
          </p:nvPr>
        </p:nvGraphicFramePr>
        <p:xfrm>
          <a:off x="6669823" y="3278438"/>
          <a:ext cx="3292237" cy="2876895"/>
        </p:xfrm>
        <a:graphic>
          <a:graphicData uri="http://schemas.openxmlformats.org/drawingml/2006/table">
            <a:tbl>
              <a:tblPr firstRow="1" bandRow="1"/>
              <a:tblGrid>
                <a:gridCol w="1335167">
                  <a:extLst>
                    <a:ext uri="{9D8B030D-6E8A-4147-A177-3AD203B41FA5}">
                      <a16:colId xmlns:a16="http://schemas.microsoft.com/office/drawing/2014/main" val="20000"/>
                    </a:ext>
                  </a:extLst>
                </a:gridCol>
                <a:gridCol w="1957070">
                  <a:extLst>
                    <a:ext uri="{9D8B030D-6E8A-4147-A177-3AD203B41FA5}">
                      <a16:colId xmlns:a16="http://schemas.microsoft.com/office/drawing/2014/main" val="20002"/>
                    </a:ext>
                  </a:extLst>
                </a:gridCol>
              </a:tblGrid>
              <a:tr h="575379">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379">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rtl="0" fontAlgn="ctr"/>
                      <a:r>
                        <a:rPr lang="en-US" sz="2400" b="0" i="0" u="none" strike="noStrike" dirty="0" err="1">
                          <a:solidFill>
                            <a:srgbClr val="000000"/>
                          </a:solidFill>
                          <a:effectLst/>
                          <a:latin typeface="Arial" panose="020B0604020202020204" pitchFamily="34" charset="0"/>
                        </a:rPr>
                        <a:t>huffman</a:t>
                      </a:r>
                      <a:endParaRPr lang="en-US" sz="24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1"/>
                  </a:ext>
                </a:extLst>
              </a:tr>
              <a:tr h="575379">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tc>
                  <a:txBody>
                    <a:bodyPr/>
                    <a:lstStyle/>
                    <a:p>
                      <a:pPr algn="ctr" rtl="0" fontAlgn="ctr"/>
                      <a:r>
                        <a:rPr lang="en-US" sz="2400" b="0" i="0" u="none" strike="noStrike" dirty="0">
                          <a:solidFill>
                            <a:srgbClr val="000000"/>
                          </a:solidFill>
                          <a:effectLst/>
                          <a:latin typeface="Arial" panose="020B0604020202020204" pitchFamily="34" charset="0"/>
                        </a:rPr>
                        <a:t>coffee</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extLst>
                  <a:ext uri="{0D108BD9-81ED-4DB2-BD59-A6C34878D82A}">
                    <a16:rowId xmlns:a16="http://schemas.microsoft.com/office/drawing/2014/main" val="10002"/>
                  </a:ext>
                </a:extLst>
              </a:tr>
              <a:tr h="575379">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B9CDE5"/>
                    </a:solidFill>
                  </a:tcPr>
                </a:tc>
                <a:tc>
                  <a:txBody>
                    <a:bodyPr/>
                    <a:lstStyle/>
                    <a:p>
                      <a:pPr algn="ctr" rtl="0" fontAlgn="ctr"/>
                      <a:r>
                        <a:rPr lang="en-US" sz="2400" b="0" i="0" u="none" strike="noStrike" dirty="0" err="1">
                          <a:solidFill>
                            <a:srgbClr val="000000"/>
                          </a:solidFill>
                          <a:effectLst/>
                          <a:latin typeface="Arial" panose="020B0604020202020204" pitchFamily="34" charset="0"/>
                        </a:rPr>
                        <a:t>harrell</a:t>
                      </a:r>
                      <a:endParaRPr lang="en-US" sz="24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3"/>
                  </a:ext>
                </a:extLst>
              </a:tr>
              <a:tr h="575379">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rtl="0" fontAlgn="ctr"/>
                      <a:r>
                        <a:rPr lang="en-US" sz="2400" b="0" i="0" u="none" strike="noStrike" dirty="0" err="1">
                          <a:solidFill>
                            <a:srgbClr val="000000"/>
                          </a:solidFill>
                          <a:effectLst/>
                          <a:latin typeface="Arial" panose="020B0604020202020204" pitchFamily="34" charset="0"/>
                        </a:rPr>
                        <a:t>baldwin</a:t>
                      </a:r>
                      <a:endParaRPr lang="en-US" sz="24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75716637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8"/>
          <p:cNvSpPr txBox="1">
            <a:spLocks noGrp="1"/>
          </p:cNvSpPr>
          <p:nvPr>
            <p:ph type="title"/>
          </p:nvPr>
        </p:nvSpPr>
        <p:spPr>
          <a:xfrm>
            <a:off x="3257148" y="395317"/>
            <a:ext cx="5677703"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rPr>
              <a:t>Transforming data</a:t>
            </a:r>
            <a:endParaRPr sz="5400" dirty="0"/>
          </a:p>
        </p:txBody>
      </p:sp>
      <p:graphicFrame>
        <p:nvGraphicFramePr>
          <p:cNvPr id="147" name="Google Shape;147;p18"/>
          <p:cNvGraphicFramePr/>
          <p:nvPr/>
        </p:nvGraphicFramePr>
        <p:xfrm>
          <a:off x="1150478" y="1730364"/>
          <a:ext cx="1046024" cy="968156"/>
        </p:xfrm>
        <a:graphic>
          <a:graphicData uri="http://schemas.openxmlformats.org/drawingml/2006/table">
            <a:tbl>
              <a:tblPr firstRow="1" bandRow="1">
                <a:noFill/>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48" name="Google Shape;148;p18"/>
          <p:cNvGraphicFramePr/>
          <p:nvPr/>
        </p:nvGraphicFramePr>
        <p:xfrm>
          <a:off x="2795045" y="1758052"/>
          <a:ext cx="603200" cy="968156"/>
        </p:xfrm>
        <a:graphic>
          <a:graphicData uri="http://schemas.openxmlformats.org/drawingml/2006/table">
            <a:tbl>
              <a:tblPr firstRow="1" bandRow="1">
                <a:noFill/>
              </a:tblPr>
              <a:tblGrid>
                <a:gridCol w="296502">
                  <a:extLst>
                    <a:ext uri="{9D8B030D-6E8A-4147-A177-3AD203B41FA5}">
                      <a16:colId xmlns:a16="http://schemas.microsoft.com/office/drawing/2014/main" val="20000"/>
                    </a:ext>
                  </a:extLst>
                </a:gridCol>
                <a:gridCol w="306698">
                  <a:extLst>
                    <a:ext uri="{9D8B030D-6E8A-4147-A177-3AD203B41FA5}">
                      <a16:colId xmlns:a16="http://schemas.microsoft.com/office/drawing/2014/main" val="20001"/>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6"/>
                  </a:ext>
                </a:extLst>
              </a:tr>
            </a:tbl>
          </a:graphicData>
        </a:graphic>
      </p:graphicFrame>
      <p:graphicFrame>
        <p:nvGraphicFramePr>
          <p:cNvPr id="150" name="Google Shape;150;p18"/>
          <p:cNvGraphicFramePr/>
          <p:nvPr/>
        </p:nvGraphicFramePr>
        <p:xfrm>
          <a:off x="2770556" y="4118015"/>
          <a:ext cx="1046024" cy="947968"/>
        </p:xfrm>
        <a:graphic>
          <a:graphicData uri="http://schemas.openxmlformats.org/drawingml/2006/table">
            <a:tbl>
              <a:tblPr firstRow="1" bandRow="1">
                <a:noFill/>
              </a:tblPr>
              <a:tblGrid>
                <a:gridCol w="261506">
                  <a:extLst>
                    <a:ext uri="{9D8B030D-6E8A-4147-A177-3AD203B41FA5}">
                      <a16:colId xmlns:a16="http://schemas.microsoft.com/office/drawing/2014/main" val="20000"/>
                    </a:ext>
                  </a:extLst>
                </a:gridCol>
                <a:gridCol w="261506">
                  <a:extLst>
                    <a:ext uri="{9D8B030D-6E8A-4147-A177-3AD203B41FA5}">
                      <a16:colId xmlns:a16="http://schemas.microsoft.com/office/drawing/2014/main" val="20001"/>
                    </a:ext>
                  </a:extLst>
                </a:gridCol>
                <a:gridCol w="261506">
                  <a:extLst>
                    <a:ext uri="{9D8B030D-6E8A-4147-A177-3AD203B41FA5}">
                      <a16:colId xmlns:a16="http://schemas.microsoft.com/office/drawing/2014/main" val="20002"/>
                    </a:ext>
                  </a:extLst>
                </a:gridCol>
                <a:gridCol w="261506">
                  <a:extLst>
                    <a:ext uri="{9D8B030D-6E8A-4147-A177-3AD203B41FA5}">
                      <a16:colId xmlns:a16="http://schemas.microsoft.com/office/drawing/2014/main" val="20003"/>
                    </a:ext>
                  </a:extLst>
                </a:gridCol>
              </a:tblGrid>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extLst>
                  <a:ext uri="{0D108BD9-81ED-4DB2-BD59-A6C34878D82A}">
                    <a16:rowId xmlns:a16="http://schemas.microsoft.com/office/drawing/2014/main" val="10001"/>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2"/>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3"/>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extLst>
                  <a:ext uri="{0D108BD9-81ED-4DB2-BD59-A6C34878D82A}">
                    <a16:rowId xmlns:a16="http://schemas.microsoft.com/office/drawing/2014/main" val="10004"/>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extLst>
                  <a:ext uri="{0D108BD9-81ED-4DB2-BD59-A6C34878D82A}">
                    <a16:rowId xmlns:a16="http://schemas.microsoft.com/office/drawing/2014/main" val="10005"/>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extLst>
                  <a:ext uri="{0D108BD9-81ED-4DB2-BD59-A6C34878D82A}">
                    <a16:rowId xmlns:a16="http://schemas.microsoft.com/office/drawing/2014/main" val="10006"/>
                  </a:ext>
                </a:extLst>
              </a:tr>
            </a:tbl>
          </a:graphicData>
        </a:graphic>
      </p:graphicFrame>
      <p:graphicFrame>
        <p:nvGraphicFramePr>
          <p:cNvPr id="151" name="Google Shape;151;p18"/>
          <p:cNvGraphicFramePr/>
          <p:nvPr/>
        </p:nvGraphicFramePr>
        <p:xfrm>
          <a:off x="1150478" y="4118015"/>
          <a:ext cx="1046024" cy="947968"/>
        </p:xfrm>
        <a:graphic>
          <a:graphicData uri="http://schemas.openxmlformats.org/drawingml/2006/table">
            <a:tbl>
              <a:tblPr firstRow="1" bandRow="1">
                <a:noFill/>
              </a:tblPr>
              <a:tblGrid>
                <a:gridCol w="261506">
                  <a:extLst>
                    <a:ext uri="{9D8B030D-6E8A-4147-A177-3AD203B41FA5}">
                      <a16:colId xmlns:a16="http://schemas.microsoft.com/office/drawing/2014/main" val="20000"/>
                    </a:ext>
                  </a:extLst>
                </a:gridCol>
                <a:gridCol w="261506">
                  <a:extLst>
                    <a:ext uri="{9D8B030D-6E8A-4147-A177-3AD203B41FA5}">
                      <a16:colId xmlns:a16="http://schemas.microsoft.com/office/drawing/2014/main" val="20001"/>
                    </a:ext>
                  </a:extLst>
                </a:gridCol>
                <a:gridCol w="261506">
                  <a:extLst>
                    <a:ext uri="{9D8B030D-6E8A-4147-A177-3AD203B41FA5}">
                      <a16:colId xmlns:a16="http://schemas.microsoft.com/office/drawing/2014/main" val="20002"/>
                    </a:ext>
                  </a:extLst>
                </a:gridCol>
                <a:gridCol w="261506">
                  <a:extLst>
                    <a:ext uri="{9D8B030D-6E8A-4147-A177-3AD203B41FA5}">
                      <a16:colId xmlns:a16="http://schemas.microsoft.com/office/drawing/2014/main" val="20003"/>
                    </a:ext>
                  </a:extLst>
                </a:gridCol>
              </a:tblGrid>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extLst>
                  <a:ext uri="{0D108BD9-81ED-4DB2-BD59-A6C34878D82A}">
                    <a16:rowId xmlns:a16="http://schemas.microsoft.com/office/drawing/2014/main" val="10001"/>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2"/>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extLst>
                  <a:ext uri="{0D108BD9-81ED-4DB2-BD59-A6C34878D82A}">
                    <a16:rowId xmlns:a16="http://schemas.microsoft.com/office/drawing/2014/main" val="10003"/>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extLst>
                  <a:ext uri="{0D108BD9-81ED-4DB2-BD59-A6C34878D82A}">
                    <a16:rowId xmlns:a16="http://schemas.microsoft.com/office/drawing/2014/main" val="10004"/>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extLst>
                  <a:ext uri="{0D108BD9-81ED-4DB2-BD59-A6C34878D82A}">
                    <a16:rowId xmlns:a16="http://schemas.microsoft.com/office/drawing/2014/main" val="10005"/>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6"/>
                  </a:ext>
                </a:extLst>
              </a:tr>
            </a:tbl>
          </a:graphicData>
        </a:graphic>
      </p:graphicFrame>
      <p:sp>
        <p:nvSpPr>
          <p:cNvPr id="152" name="Google Shape;152;p18"/>
          <p:cNvSpPr/>
          <p:nvPr/>
        </p:nvSpPr>
        <p:spPr>
          <a:xfrm>
            <a:off x="2332431" y="4224017"/>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53" name="Google Shape;153;p18"/>
          <p:cNvSpPr txBox="1"/>
          <p:nvPr/>
        </p:nvSpPr>
        <p:spPr>
          <a:xfrm>
            <a:off x="4187608" y="1789222"/>
            <a:ext cx="7111013" cy="2307696"/>
          </a:xfrm>
          <a:prstGeom prst="rect">
            <a:avLst/>
          </a:prstGeom>
          <a:noFill/>
          <a:ln>
            <a:noFill/>
          </a:ln>
        </p:spPr>
        <p:txBody>
          <a:bodyPr spcFirstLastPara="1" wrap="square" lIns="0" tIns="8156" rIns="0" bIns="0" anchor="t" anchorCtr="0">
            <a:noAutofit/>
          </a:bodyPr>
          <a:lstStyle/>
          <a:p>
            <a:pPr marL="6803"/>
            <a:r>
              <a:rPr lang="en-US" sz="4000" dirty="0">
                <a:latin typeface="Calibri"/>
                <a:ea typeface="Calibri"/>
                <a:cs typeface="Calibri"/>
                <a:sym typeface="Calibri"/>
              </a:rPr>
              <a:t>Extract variables with </a:t>
            </a:r>
            <a:r>
              <a:rPr lang="en-US" sz="4000" b="1" dirty="0">
                <a:solidFill>
                  <a:srgbClr val="0365C0"/>
                </a:solidFill>
                <a:latin typeface="Trebuchet MS"/>
                <a:ea typeface="Trebuchet MS"/>
                <a:cs typeface="Trebuchet MS"/>
                <a:sym typeface="Trebuchet MS"/>
              </a:rPr>
              <a:t>select()</a:t>
            </a:r>
            <a:endParaRPr sz="4000" dirty="0">
              <a:latin typeface="Trebuchet MS"/>
              <a:ea typeface="Trebuchet MS"/>
              <a:cs typeface="Trebuchet MS"/>
              <a:sym typeface="Trebuchet MS"/>
            </a:endParaRPr>
          </a:p>
          <a:p>
            <a:pPr>
              <a:spcBef>
                <a:spcPts val="16"/>
              </a:spcBef>
            </a:pPr>
            <a:endParaRPr sz="4000" dirty="0">
              <a:latin typeface="Times New Roman"/>
              <a:ea typeface="Times New Roman"/>
              <a:cs typeface="Times New Roman"/>
              <a:sym typeface="Times New Roman"/>
            </a:endParaRPr>
          </a:p>
          <a:p>
            <a:pPr marL="6803"/>
            <a:r>
              <a:rPr lang="en-US" sz="4000" dirty="0">
                <a:latin typeface="Calibri"/>
                <a:ea typeface="Calibri"/>
                <a:cs typeface="Calibri"/>
                <a:sym typeface="Calibri"/>
              </a:rPr>
              <a:t>Extract rows with </a:t>
            </a:r>
            <a:r>
              <a:rPr lang="en-US" sz="4000" b="1" dirty="0">
                <a:solidFill>
                  <a:srgbClr val="0365C0"/>
                </a:solidFill>
                <a:latin typeface="Trebuchet MS"/>
                <a:ea typeface="Trebuchet MS"/>
                <a:cs typeface="Trebuchet MS"/>
                <a:sym typeface="Trebuchet MS"/>
              </a:rPr>
              <a:t>filter()</a:t>
            </a:r>
            <a:endParaRPr sz="4000" dirty="0">
              <a:latin typeface="Trebuchet MS"/>
              <a:ea typeface="Trebuchet MS"/>
              <a:cs typeface="Trebuchet MS"/>
              <a:sym typeface="Trebuchet MS"/>
            </a:endParaRPr>
          </a:p>
          <a:p>
            <a:endParaRPr sz="4000" dirty="0">
              <a:latin typeface="Times New Roman"/>
              <a:ea typeface="Times New Roman"/>
              <a:cs typeface="Times New Roman"/>
              <a:sym typeface="Times New Roman"/>
            </a:endParaRPr>
          </a:p>
          <a:p>
            <a:pPr marL="6803"/>
            <a:r>
              <a:rPr lang="en-US" sz="4000" dirty="0">
                <a:latin typeface="Calibri"/>
                <a:ea typeface="Calibri"/>
                <a:cs typeface="Calibri"/>
                <a:sym typeface="Calibri"/>
              </a:rPr>
              <a:t>Arrange rows, with </a:t>
            </a:r>
            <a:r>
              <a:rPr lang="en-US" sz="4000" b="1" dirty="0">
                <a:solidFill>
                  <a:srgbClr val="0365C0"/>
                </a:solidFill>
                <a:latin typeface="Trebuchet MS"/>
                <a:ea typeface="Trebuchet MS"/>
                <a:cs typeface="Trebuchet MS"/>
                <a:sym typeface="Trebuchet MS"/>
              </a:rPr>
              <a:t>arrange()</a:t>
            </a:r>
            <a:r>
              <a:rPr lang="en-US" sz="4000" dirty="0">
                <a:latin typeface="Calibri"/>
                <a:ea typeface="Calibri"/>
                <a:cs typeface="Calibri"/>
                <a:sym typeface="Calibri"/>
              </a:rPr>
              <a:t>.</a:t>
            </a:r>
          </a:p>
          <a:p>
            <a:pPr marL="6803"/>
            <a:endParaRPr lang="en-US" sz="4000" dirty="0">
              <a:latin typeface="Calibri"/>
              <a:ea typeface="Calibri"/>
              <a:cs typeface="Calibri"/>
              <a:sym typeface="Calibri"/>
            </a:endParaRPr>
          </a:p>
          <a:p>
            <a:pPr marL="6803"/>
            <a:r>
              <a:rPr lang="en-US" sz="4000" dirty="0">
                <a:latin typeface="Calibri"/>
                <a:ea typeface="Calibri"/>
                <a:cs typeface="Calibri"/>
                <a:sym typeface="Calibri"/>
              </a:rPr>
              <a:t>Add calculated columns with </a:t>
            </a:r>
            <a:r>
              <a:rPr lang="en-US" sz="4000" b="1" dirty="0">
                <a:solidFill>
                  <a:srgbClr val="0365C0"/>
                </a:solidFill>
                <a:latin typeface="Calibri"/>
                <a:ea typeface="Calibri"/>
                <a:cs typeface="Calibri"/>
                <a:sym typeface="Calibri"/>
              </a:rPr>
              <a:t>mutate()</a:t>
            </a:r>
            <a:endParaRPr sz="4000" b="1" dirty="0">
              <a:solidFill>
                <a:srgbClr val="0365C0"/>
              </a:solidFill>
              <a:latin typeface="Calibri"/>
              <a:ea typeface="Calibri"/>
              <a:cs typeface="Calibri"/>
              <a:sym typeface="Calibri"/>
            </a:endParaRPr>
          </a:p>
        </p:txBody>
      </p:sp>
      <p:graphicFrame>
        <p:nvGraphicFramePr>
          <p:cNvPr id="154" name="Google Shape;154;p18"/>
          <p:cNvGraphicFramePr/>
          <p:nvPr/>
        </p:nvGraphicFramePr>
        <p:xfrm>
          <a:off x="1150479" y="2927483"/>
          <a:ext cx="1046024" cy="968156"/>
        </p:xfrm>
        <a:graphic>
          <a:graphicData uri="http://schemas.openxmlformats.org/drawingml/2006/table">
            <a:tbl>
              <a:tblPr firstRow="1" bandRow="1">
                <a:noFill/>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56" name="Google Shape;156;p18"/>
          <p:cNvGraphicFramePr/>
          <p:nvPr/>
        </p:nvGraphicFramePr>
        <p:xfrm>
          <a:off x="2773115" y="2927483"/>
          <a:ext cx="1046024" cy="402120"/>
        </p:xfrm>
        <a:graphic>
          <a:graphicData uri="http://schemas.openxmlformats.org/drawingml/2006/table">
            <a:tbl>
              <a:tblPr firstRow="1" bandRow="1">
                <a:noFill/>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4040">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404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13404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14" name="Google Shape;46;p7"/>
          <p:cNvSpPr>
            <a:spLocks noChangeAspect="1"/>
          </p:cNvSpPr>
          <p:nvPr/>
        </p:nvSpPr>
        <p:spPr>
          <a:xfrm>
            <a:off x="11152671" y="5805616"/>
            <a:ext cx="776274" cy="835671"/>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endParaRPr sz="964"/>
          </a:p>
        </p:txBody>
      </p:sp>
      <p:sp>
        <p:nvSpPr>
          <p:cNvPr id="16" name="Google Shape;152;p18"/>
          <p:cNvSpPr/>
          <p:nvPr/>
        </p:nvSpPr>
        <p:spPr>
          <a:xfrm>
            <a:off x="2321466" y="3022869"/>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7" name="Google Shape;152;p18"/>
          <p:cNvSpPr/>
          <p:nvPr/>
        </p:nvSpPr>
        <p:spPr>
          <a:xfrm>
            <a:off x="2332431" y="2108768"/>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15" name="Picture 14">
            <a:extLst>
              <a:ext uri="{FF2B5EF4-FFF2-40B4-BE49-F238E27FC236}">
                <a16:creationId xmlns:a16="http://schemas.microsoft.com/office/drawing/2014/main" id="{7EDAAD76-E273-434A-9F1D-81EEE0A17E08}"/>
              </a:ext>
            </a:extLst>
          </p:cNvPr>
          <p:cNvPicPr>
            <a:picLocks noChangeAspect="1"/>
          </p:cNvPicPr>
          <p:nvPr/>
        </p:nvPicPr>
        <p:blipFill>
          <a:blip r:embed="rId5"/>
          <a:stretch>
            <a:fillRect/>
          </a:stretch>
        </p:blipFill>
        <p:spPr>
          <a:xfrm>
            <a:off x="1082741" y="5481896"/>
            <a:ext cx="2804134" cy="764764"/>
          </a:xfrm>
          <a:prstGeom prst="rect">
            <a:avLst/>
          </a:prstGeom>
        </p:spPr>
      </p:pic>
    </p:spTree>
    <p:extLst>
      <p:ext uri="{BB962C8B-B14F-4D97-AF65-F5344CB8AC3E}">
        <p14:creationId xmlns:p14="http://schemas.microsoft.com/office/powerpoint/2010/main" val="358953954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5E8F3C-E7A3-CC49-8EBA-E7177324CB62}"/>
              </a:ext>
            </a:extLst>
          </p:cNvPr>
          <p:cNvSpPr txBox="1"/>
          <p:nvPr/>
        </p:nvSpPr>
        <p:spPr>
          <a:xfrm>
            <a:off x="748145" y="814647"/>
            <a:ext cx="10939550" cy="4430059"/>
          </a:xfrm>
          <a:prstGeom prst="rect">
            <a:avLst/>
          </a:prstGeom>
          <a:noFill/>
        </p:spPr>
        <p:txBody>
          <a:bodyPr wrap="square" rtlCol="0">
            <a:spAutoFit/>
          </a:bodyPr>
          <a:lstStyle/>
          <a:p>
            <a:r>
              <a:rPr lang="en-US" sz="4000" dirty="0"/>
              <a:t>Lesson Goals</a:t>
            </a:r>
          </a:p>
          <a:p>
            <a:pPr marL="342900" marR="0" lvl="0" indent="-342900" rtl="0">
              <a:lnSpc>
                <a:spcPct val="107000"/>
              </a:lnSpc>
              <a:spcBef>
                <a:spcPts val="0"/>
              </a:spcBef>
              <a:spcAft>
                <a:spcPts val="0"/>
              </a:spcAft>
              <a:buFont typeface="+mj-lt"/>
              <a:buAutoNum type="arabicPeriod"/>
            </a:pPr>
            <a:r>
              <a:rPr lang="en-US" sz="2800" kern="100" dirty="0">
                <a:effectLst/>
                <a:ea typeface="Calibri" panose="020F0502020204030204" pitchFamily="34" charset="0"/>
                <a:cs typeface="Arial" panose="020B0604020202020204" pitchFamily="34" charset="0"/>
              </a:rPr>
              <a:t>Perform basic data cleaning and preparation steps to facilitate analysis</a:t>
            </a:r>
          </a:p>
          <a:p>
            <a:pPr marL="342900" marR="0" lvl="0" indent="-342900" rtl="0">
              <a:lnSpc>
                <a:spcPct val="107000"/>
              </a:lnSpc>
              <a:spcBef>
                <a:spcPts val="0"/>
              </a:spcBef>
              <a:spcAft>
                <a:spcPts val="0"/>
              </a:spcAft>
              <a:buFont typeface="+mj-lt"/>
              <a:buAutoNum type="arabicPeriod"/>
            </a:pPr>
            <a:r>
              <a:rPr lang="en-US" sz="2800" kern="100" dirty="0">
                <a:effectLst/>
                <a:ea typeface="Calibri" panose="020F0502020204030204" pitchFamily="34" charset="0"/>
                <a:cs typeface="Arial" panose="020B0604020202020204" pitchFamily="34" charset="0"/>
              </a:rPr>
              <a:t>Illustrate best practices for organizing data in spreadsheet-based (rectangular) formats for use in data analytics</a:t>
            </a:r>
          </a:p>
          <a:p>
            <a:r>
              <a:rPr lang="en-US" sz="4000" dirty="0"/>
              <a:t>Lesson Objectives</a:t>
            </a:r>
          </a:p>
          <a:p>
            <a:pPr marL="514350" indent="-514350">
              <a:buAutoNum type="arabicPeriod"/>
            </a:pPr>
            <a:r>
              <a:rPr lang="en-US" sz="2800" dirty="0"/>
              <a:t>Apply logical criteria to determine which observations in a </a:t>
            </a:r>
            <a:r>
              <a:rPr lang="en-US" sz="2800" dirty="0" err="1"/>
              <a:t>dataframe</a:t>
            </a:r>
            <a:r>
              <a:rPr lang="en-US" sz="2800" dirty="0"/>
              <a:t> are included in a subset</a:t>
            </a:r>
          </a:p>
          <a:p>
            <a:pPr marL="514350" indent="-514350">
              <a:buAutoNum type="arabicPeriod"/>
            </a:pPr>
            <a:r>
              <a:rPr lang="en-US" sz="2800" dirty="0"/>
              <a:t>Create a new variable based on a calculation applied to other variables</a:t>
            </a:r>
          </a:p>
        </p:txBody>
      </p:sp>
    </p:spTree>
    <p:extLst>
      <p:ext uri="{BB962C8B-B14F-4D97-AF65-F5344CB8AC3E}">
        <p14:creationId xmlns:p14="http://schemas.microsoft.com/office/powerpoint/2010/main" val="12758510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79713-5501-81FC-18BD-FA473CE863FB}"/>
              </a:ext>
            </a:extLst>
          </p:cNvPr>
          <p:cNvSpPr>
            <a:spLocks noGrp="1"/>
          </p:cNvSpPr>
          <p:nvPr>
            <p:ph type="title"/>
          </p:nvPr>
        </p:nvSpPr>
        <p:spPr/>
        <p:txBody>
          <a:bodyPr/>
          <a:lstStyle/>
          <a:p>
            <a:r>
              <a:rPr lang="en-US" dirty="0"/>
              <a:t>Your Turn #1</a:t>
            </a:r>
          </a:p>
        </p:txBody>
      </p:sp>
      <p:sp>
        <p:nvSpPr>
          <p:cNvPr id="3" name="Text Placeholder 2">
            <a:extLst>
              <a:ext uri="{FF2B5EF4-FFF2-40B4-BE49-F238E27FC236}">
                <a16:creationId xmlns:a16="http://schemas.microsoft.com/office/drawing/2014/main" id="{39A9551F-ACD4-D04B-B1D9-EE3A20CDA09E}"/>
              </a:ext>
            </a:extLst>
          </p:cNvPr>
          <p:cNvSpPr>
            <a:spLocks noGrp="1"/>
          </p:cNvSpPr>
          <p:nvPr>
            <p:ph type="body" sz="quarter" idx="13"/>
          </p:nvPr>
        </p:nvSpPr>
        <p:spPr/>
        <p:txBody>
          <a:bodyPr/>
          <a:lstStyle/>
          <a:p>
            <a:pPr marL="914400" indent="-914400">
              <a:buFont typeface="+mj-lt"/>
              <a:buAutoNum type="arabicPeriod"/>
            </a:pPr>
            <a:r>
              <a:rPr lang="en-US" dirty="0"/>
              <a:t>Open “04 – </a:t>
            </a:r>
            <a:r>
              <a:rPr lang="en-US" dirty="0" err="1"/>
              <a:t>Transform.qmd</a:t>
            </a:r>
            <a:r>
              <a:rPr lang="en-US" dirty="0"/>
              <a:t>”</a:t>
            </a:r>
          </a:p>
          <a:p>
            <a:pPr marL="914400" indent="-914400">
              <a:buFont typeface="+mj-lt"/>
              <a:buAutoNum type="arabicPeriod"/>
            </a:pPr>
            <a:r>
              <a:rPr lang="en-US" dirty="0"/>
              <a:t>Read and complete the “Using a Setup Code Chunk” section</a:t>
            </a:r>
          </a:p>
          <a:p>
            <a:pPr marL="914400" indent="-914400">
              <a:buFont typeface="+mj-lt"/>
              <a:buAutoNum type="arabicPeriod"/>
            </a:pPr>
            <a:r>
              <a:rPr lang="en-US" dirty="0"/>
              <a:t>Put your sticky up when done</a:t>
            </a:r>
          </a:p>
        </p:txBody>
      </p:sp>
    </p:spTree>
    <p:extLst>
      <p:ext uri="{BB962C8B-B14F-4D97-AF65-F5344CB8AC3E}">
        <p14:creationId xmlns:p14="http://schemas.microsoft.com/office/powerpoint/2010/main" val="2113404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8C827-0099-A313-DCDD-A5B73608528C}"/>
              </a:ext>
            </a:extLst>
          </p:cNvPr>
          <p:cNvSpPr>
            <a:spLocks noGrp="1"/>
          </p:cNvSpPr>
          <p:nvPr>
            <p:ph type="title"/>
          </p:nvPr>
        </p:nvSpPr>
        <p:spPr/>
        <p:txBody>
          <a:bodyPr/>
          <a:lstStyle/>
          <a:p>
            <a:r>
              <a:rPr lang="en-US" dirty="0"/>
              <a:t>Notebooks are reproducible, with caveats</a:t>
            </a:r>
          </a:p>
        </p:txBody>
      </p:sp>
      <p:sp>
        <p:nvSpPr>
          <p:cNvPr id="3" name="Content Placeholder 2">
            <a:extLst>
              <a:ext uri="{FF2B5EF4-FFF2-40B4-BE49-F238E27FC236}">
                <a16:creationId xmlns:a16="http://schemas.microsoft.com/office/drawing/2014/main" id="{37851C6B-204B-D2A6-050D-D213A2EB8DAB}"/>
              </a:ext>
            </a:extLst>
          </p:cNvPr>
          <p:cNvSpPr>
            <a:spLocks noGrp="1"/>
          </p:cNvSpPr>
          <p:nvPr>
            <p:ph idx="1"/>
          </p:nvPr>
        </p:nvSpPr>
        <p:spPr/>
        <p:txBody>
          <a:bodyPr>
            <a:normAutofit/>
          </a:bodyPr>
          <a:lstStyle/>
          <a:p>
            <a:pPr>
              <a:buFont typeface="Arial" panose="020B0604020202020204" pitchFamily="34" charset="0"/>
              <a:buChar char="•"/>
            </a:pPr>
            <a:r>
              <a:rPr lang="en-US" sz="3200" dirty="0"/>
              <a:t> Notebook formats like Quarto and </a:t>
            </a:r>
            <a:r>
              <a:rPr lang="en-US" sz="3200" dirty="0" err="1"/>
              <a:t>Jupyter</a:t>
            </a:r>
            <a:r>
              <a:rPr lang="en-US" sz="3200" dirty="0"/>
              <a:t> notebooks (Python) are great for organizing multi-step data analyses</a:t>
            </a:r>
          </a:p>
          <a:p>
            <a:pPr>
              <a:buFont typeface="Arial" panose="020B0604020202020204" pitchFamily="34" charset="0"/>
              <a:buChar char="•"/>
            </a:pPr>
            <a:r>
              <a:rPr lang="en-US" sz="3200" dirty="0"/>
              <a:t> Important to consider that running code chunks sequentially may not produce the same output as jumping around a notebook</a:t>
            </a:r>
          </a:p>
          <a:p>
            <a:pPr>
              <a:buFont typeface="Arial" panose="020B0604020202020204" pitchFamily="34" charset="0"/>
              <a:buChar char="•"/>
            </a:pPr>
            <a:r>
              <a:rPr lang="en-US" sz="3200" dirty="0"/>
              <a:t> Best practice: run your notebook sequentially at the beginning and end of each “session” analyzing data</a:t>
            </a:r>
          </a:p>
          <a:p>
            <a:pPr lvl="1">
              <a:buFont typeface="Arial" panose="020B0604020202020204" pitchFamily="34" charset="0"/>
              <a:buChar char="•"/>
            </a:pPr>
            <a:r>
              <a:rPr lang="en-US" sz="2800" dirty="0"/>
              <a:t> Confirm the output is as expected</a:t>
            </a:r>
          </a:p>
        </p:txBody>
      </p:sp>
    </p:spTree>
    <p:extLst>
      <p:ext uri="{BB962C8B-B14F-4D97-AF65-F5344CB8AC3E}">
        <p14:creationId xmlns:p14="http://schemas.microsoft.com/office/powerpoint/2010/main" val="32851230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1018" y="2926081"/>
            <a:ext cx="11187112" cy="1463040"/>
          </a:xfrm>
        </p:spPr>
        <p:txBody>
          <a:bodyPr/>
          <a:lstStyle/>
          <a:p>
            <a:r>
              <a:rPr lang="en-US" dirty="0"/>
              <a:t>Data Transformation with </a:t>
            </a:r>
            <a:r>
              <a:rPr lang="en-US" dirty="0" err="1"/>
              <a:t>dplyr</a:t>
            </a:r>
            <a:br>
              <a:rPr lang="en-US" dirty="0"/>
            </a:br>
            <a:endParaRPr lang="en-US" sz="3600" dirty="0"/>
          </a:p>
        </p:txBody>
      </p:sp>
    </p:spTree>
    <p:extLst>
      <p:ext uri="{BB962C8B-B14F-4D97-AF65-F5344CB8AC3E}">
        <p14:creationId xmlns:p14="http://schemas.microsoft.com/office/powerpoint/2010/main" val="22352213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7"/>
          <p:cNvSpPr/>
          <p:nvPr/>
        </p:nvSpPr>
        <p:spPr>
          <a:xfrm>
            <a:off x="4365791" y="2260130"/>
            <a:ext cx="3460418" cy="3725196"/>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47" name="Google Shape;47;p7"/>
          <p:cNvSpPr txBox="1">
            <a:spLocks noGrp="1"/>
          </p:cNvSpPr>
          <p:nvPr>
            <p:ph type="title"/>
          </p:nvPr>
        </p:nvSpPr>
        <p:spPr>
          <a:xfrm>
            <a:off x="2011125" y="938375"/>
            <a:ext cx="8169750" cy="1158589"/>
          </a:xfrm>
          <a:prstGeom prst="rect">
            <a:avLst/>
          </a:prstGeom>
          <a:noFill/>
          <a:ln>
            <a:noFill/>
          </a:ln>
        </p:spPr>
        <p:txBody>
          <a:bodyPr spcFirstLastPara="1" wrap="square" lIns="0" tIns="7821" rIns="0" bIns="0" anchor="t" anchorCtr="0">
            <a:noAutofit/>
          </a:bodyPr>
          <a:lstStyle/>
          <a:p>
            <a:pPr marL="6803" algn="ctr"/>
            <a:r>
              <a:rPr lang="en-US" sz="6616">
                <a:solidFill>
                  <a:srgbClr val="000000"/>
                </a:solidFill>
                <a:latin typeface="+mj-lt"/>
              </a:rPr>
              <a:t>Transform Data with</a:t>
            </a:r>
            <a:endParaRPr sz="6616" dirty="0">
              <a:latin typeface="+mj-lt"/>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Powerpoint Template" id="{285BD963-D8BF-9A46-B688-0F48C2B1528B}" vid="{064AA05A-479C-7849-812E-51AEFE16188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30373</TotalTime>
  <Words>4295</Words>
  <Application>Microsoft Macintosh PowerPoint</Application>
  <PresentationFormat>Widescreen</PresentationFormat>
  <Paragraphs>687</Paragraphs>
  <Slides>52</Slides>
  <Notes>44</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52</vt:i4>
      </vt:variant>
    </vt:vector>
  </HeadingPairs>
  <TitlesOfParts>
    <vt:vector size="65" baseType="lpstr">
      <vt:lpstr>Arial</vt:lpstr>
      <vt:lpstr>Calibri</vt:lpstr>
      <vt:lpstr>Cambria</vt:lpstr>
      <vt:lpstr>Consolas</vt:lpstr>
      <vt:lpstr>Gill Sans</vt:lpstr>
      <vt:lpstr>Times New Roman</vt:lpstr>
      <vt:lpstr>Trebuchet MS</vt:lpstr>
      <vt:lpstr>Tw Cen MT</vt:lpstr>
      <vt:lpstr>Tw Cen MT Condensed</vt:lpstr>
      <vt:lpstr>Verdana</vt:lpstr>
      <vt:lpstr>Wingdings</vt:lpstr>
      <vt:lpstr>Wingdings 3</vt:lpstr>
      <vt:lpstr>Integral</vt:lpstr>
      <vt:lpstr>Creating a Subset</vt:lpstr>
      <vt:lpstr>Lesson Prep</vt:lpstr>
      <vt:lpstr>PowerPoint Presentation</vt:lpstr>
      <vt:lpstr>Typical Data Science Pipeline</vt:lpstr>
      <vt:lpstr>What is a “Tidy” Data Frame</vt:lpstr>
      <vt:lpstr>Your Turn #1</vt:lpstr>
      <vt:lpstr>Notebooks are reproducible, with caveats</vt:lpstr>
      <vt:lpstr>Data Transformation with dplyr </vt:lpstr>
      <vt:lpstr>Transform Data with</vt:lpstr>
      <vt:lpstr>dplyr</vt:lpstr>
      <vt:lpstr>dplyr: a grammar for transforming data</vt:lpstr>
      <vt:lpstr>Dplyr Approach</vt:lpstr>
      <vt:lpstr>Dplyr Approach</vt:lpstr>
      <vt:lpstr>Common syntax</vt:lpstr>
      <vt:lpstr>Filtering a Subset of Rows</vt:lpstr>
      <vt:lpstr>filter()</vt:lpstr>
      <vt:lpstr>Common syntax</vt:lpstr>
      <vt:lpstr>PowerPoint Presentation</vt:lpstr>
      <vt:lpstr>PowerPoint Presentation</vt:lpstr>
      <vt:lpstr>PowerPoint Presentation</vt:lpstr>
      <vt:lpstr>PowerPoint Presentation</vt:lpstr>
      <vt:lpstr>filter()</vt:lpstr>
      <vt:lpstr>PowerPoint Presentation</vt:lpstr>
      <vt:lpstr>Logical tests</vt:lpstr>
      <vt:lpstr>Multiple criteria can be included as arguments to the function</vt:lpstr>
      <vt:lpstr>Quiz</vt:lpstr>
      <vt:lpstr>Quiz</vt:lpstr>
      <vt:lpstr>Your Turn #2</vt:lpstr>
      <vt:lpstr>filter()</vt:lpstr>
      <vt:lpstr>filter() variants</vt:lpstr>
      <vt:lpstr>Creating a New Column</vt:lpstr>
      <vt:lpstr>mutate()</vt:lpstr>
      <vt:lpstr>mutate()</vt:lpstr>
      <vt:lpstr>mutate()</vt:lpstr>
      <vt:lpstr>Your Turn #2</vt:lpstr>
      <vt:lpstr>PowerPoint Presentation</vt:lpstr>
      <vt:lpstr>mutate()</vt:lpstr>
      <vt:lpstr>mutate()</vt:lpstr>
      <vt:lpstr>Your Turn #3</vt:lpstr>
      <vt:lpstr>What Else?</vt:lpstr>
      <vt:lpstr>select()</vt:lpstr>
      <vt:lpstr>PowerPoint Presentation</vt:lpstr>
      <vt:lpstr>PowerPoint Presentation</vt:lpstr>
      <vt:lpstr>PowerPoint Presentation</vt:lpstr>
      <vt:lpstr>PowerPoint Presentation</vt:lpstr>
      <vt:lpstr>select()</vt:lpstr>
      <vt:lpstr>arrange()</vt:lpstr>
      <vt:lpstr>arrange()</vt:lpstr>
      <vt:lpstr>PowerPoint Presentation</vt:lpstr>
      <vt:lpstr>PowerPoint Presentation</vt:lpstr>
      <vt:lpstr>Transforming data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Medical Doctors  Reproducible Clinical Data Analysis</dc:title>
  <dc:creator>Kadauke, Stephan,M.D.</dc:creator>
  <cp:lastModifiedBy>Patrick C Mathias</cp:lastModifiedBy>
  <cp:revision>678</cp:revision>
  <cp:lastPrinted>2019-02-19T22:36:37Z</cp:lastPrinted>
  <dcterms:created xsi:type="dcterms:W3CDTF">2018-02-01T22:00:01Z</dcterms:created>
  <dcterms:modified xsi:type="dcterms:W3CDTF">2025-06-28T00:14:33Z</dcterms:modified>
</cp:coreProperties>
</file>